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63"/>
  </p:notesMasterIdLst>
  <p:sldIdLst>
    <p:sldId id="256" r:id="rId3"/>
    <p:sldId id="258" r:id="rId4"/>
    <p:sldId id="264" r:id="rId5"/>
    <p:sldId id="265" r:id="rId6"/>
    <p:sldId id="266" r:id="rId7"/>
    <p:sldId id="267" r:id="rId8"/>
    <p:sldId id="517" r:id="rId9"/>
    <p:sldId id="521" r:id="rId10"/>
    <p:sldId id="605" r:id="rId11"/>
    <p:sldId id="604" r:id="rId12"/>
    <p:sldId id="422" r:id="rId13"/>
    <p:sldId id="524" r:id="rId14"/>
    <p:sldId id="528" r:id="rId15"/>
    <p:sldId id="602" r:id="rId16"/>
    <p:sldId id="603" r:id="rId17"/>
    <p:sldId id="588" r:id="rId18"/>
    <p:sldId id="268" r:id="rId19"/>
    <p:sldId id="269" r:id="rId20"/>
    <p:sldId id="270" r:id="rId21"/>
    <p:sldId id="271" r:id="rId22"/>
    <p:sldId id="272" r:id="rId23"/>
    <p:sldId id="273" r:id="rId24"/>
    <p:sldId id="609" r:id="rId25"/>
    <p:sldId id="613" r:id="rId26"/>
    <p:sldId id="614" r:id="rId27"/>
    <p:sldId id="616" r:id="rId28"/>
    <p:sldId id="611" r:id="rId29"/>
    <p:sldId id="618" r:id="rId30"/>
    <p:sldId id="279" r:id="rId31"/>
    <p:sldId id="280" r:id="rId32"/>
    <p:sldId id="281" r:id="rId33"/>
    <p:sldId id="620" r:id="rId34"/>
    <p:sldId id="282" r:id="rId35"/>
    <p:sldId id="606" r:id="rId36"/>
    <p:sldId id="600" r:id="rId37"/>
    <p:sldId id="283" r:id="rId38"/>
    <p:sldId id="284" r:id="rId39"/>
    <p:sldId id="285" r:id="rId40"/>
    <p:sldId id="286" r:id="rId41"/>
    <p:sldId id="608" r:id="rId42"/>
    <p:sldId id="257" r:id="rId43"/>
    <p:sldId id="333" r:id="rId44"/>
    <p:sldId id="601" r:id="rId45"/>
    <p:sldId id="335" r:id="rId46"/>
    <p:sldId id="623" r:id="rId47"/>
    <p:sldId id="274" r:id="rId48"/>
    <p:sldId id="275" r:id="rId49"/>
    <p:sldId id="607" r:id="rId50"/>
    <p:sldId id="276" r:id="rId51"/>
    <p:sldId id="277" r:id="rId52"/>
    <p:sldId id="391" r:id="rId53"/>
    <p:sldId id="621" r:id="rId54"/>
    <p:sldId id="622" r:id="rId55"/>
    <p:sldId id="569" r:id="rId56"/>
    <p:sldId id="498" r:id="rId57"/>
    <p:sldId id="568" r:id="rId58"/>
    <p:sldId id="624" r:id="rId59"/>
    <p:sldId id="337" r:id="rId60"/>
    <p:sldId id="278" r:id="rId61"/>
    <p:sldId id="383"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ldId id="256"/>
          </p14:sldIdLst>
        </p14:section>
        <p14:section name="Untitled Section" id="{B752F92F-44E8-A648-95DC-2D94EF25B106}">
          <p14:sldIdLst>
            <p14:sldId id="258"/>
            <p14:sldId id="264"/>
            <p14:sldId id="265"/>
            <p14:sldId id="266"/>
            <p14:sldId id="267"/>
            <p14:sldId id="517"/>
            <p14:sldId id="521"/>
            <p14:sldId id="605"/>
            <p14:sldId id="604"/>
            <p14:sldId id="422"/>
            <p14:sldId id="524"/>
            <p14:sldId id="528"/>
            <p14:sldId id="602"/>
            <p14:sldId id="603"/>
            <p14:sldId id="588"/>
            <p14:sldId id="268"/>
            <p14:sldId id="269"/>
            <p14:sldId id="270"/>
            <p14:sldId id="271"/>
            <p14:sldId id="272"/>
            <p14:sldId id="273"/>
            <p14:sldId id="609"/>
            <p14:sldId id="613"/>
            <p14:sldId id="614"/>
            <p14:sldId id="616"/>
            <p14:sldId id="611"/>
            <p14:sldId id="618"/>
            <p14:sldId id="279"/>
            <p14:sldId id="280"/>
            <p14:sldId id="281"/>
            <p14:sldId id="620"/>
            <p14:sldId id="282"/>
            <p14:sldId id="606"/>
            <p14:sldId id="600"/>
            <p14:sldId id="283"/>
            <p14:sldId id="284"/>
            <p14:sldId id="285"/>
            <p14:sldId id="286"/>
            <p14:sldId id="608"/>
            <p14:sldId id="257"/>
            <p14:sldId id="333"/>
            <p14:sldId id="601"/>
            <p14:sldId id="335"/>
            <p14:sldId id="623"/>
            <p14:sldId id="274"/>
            <p14:sldId id="275"/>
            <p14:sldId id="607"/>
            <p14:sldId id="276"/>
            <p14:sldId id="277"/>
            <p14:sldId id="391"/>
            <p14:sldId id="621"/>
            <p14:sldId id="622"/>
            <p14:sldId id="569"/>
            <p14:sldId id="498"/>
            <p14:sldId id="568"/>
            <p14:sldId id="624"/>
            <p14:sldId id="337"/>
            <p14:sldId id="278"/>
            <p14:sldId id="3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69252"/>
  </p:normalViewPr>
  <p:slideViewPr>
    <p:cSldViewPr snapToGrid="0" snapToObjects="1">
      <p:cViewPr varScale="1">
        <p:scale>
          <a:sx n="115" d="100"/>
          <a:sy n="115" d="100"/>
        </p:scale>
        <p:origin x="2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13</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6356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16</a:t>
            </a:fld>
            <a:endParaRPr lang="en-US"/>
          </a:p>
        </p:txBody>
      </p:sp>
    </p:spTree>
    <p:extLst>
      <p:ext uri="{BB962C8B-B14F-4D97-AF65-F5344CB8AC3E}">
        <p14:creationId xmlns:p14="http://schemas.microsoft.com/office/powerpoint/2010/main" val="108463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10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196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71" name="Google Shape;271;p3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30</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8078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9" name="Google Shape;279;p3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097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5" name="Google Shape;285;p35: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141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60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05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191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6" name="Google Shape;296;p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5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2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630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13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56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63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342900" lvl="0" indent="-342900">
              <a:spcBef>
                <a:spcPts val="1800"/>
              </a:spcBef>
            </a:pPr>
            <a:r>
              <a:rPr lang="en-US" dirty="0"/>
              <a:t>This makes </a:t>
            </a:r>
            <a:r>
              <a:rPr lang="en-US" dirty="0" err="1"/>
              <a:t>convnets</a:t>
            </a:r>
            <a:r>
              <a:rPr lang="en-US" dirty="0"/>
              <a:t> data efficient when processing images (because </a:t>
            </a:r>
            <a:r>
              <a:rPr lang="en-US" i="1" dirty="0"/>
              <a:t>the visual world is fundamentally translation invariant</a:t>
            </a:r>
            <a:r>
              <a:rPr lang="en-US" dirty="0"/>
              <a:t>): they need fewer training samples to learn representations that have generalization power. </a:t>
            </a:r>
          </a:p>
          <a:p>
            <a:r>
              <a:rPr lang="en-US" dirty="0"/>
              <a:t> </a:t>
            </a:r>
            <a:r>
              <a:rPr lang="en-US" i="1" dirty="0"/>
              <a:t>They can learn spatial hierarchies of patterns (see figure 5.2)</a:t>
            </a:r>
            <a:r>
              <a:rPr lang="en-US" dirty="0"/>
              <a:t>. A first convolution layer will learn small local patterns such as edges, a second convolution layer will learn larger patterns made of the features of the first layers, and so on. This allows </a:t>
            </a:r>
            <a:r>
              <a:rPr lang="en-US" dirty="0" err="1"/>
              <a:t>convnets</a:t>
            </a:r>
            <a:r>
              <a:rPr lang="en-US" dirty="0"/>
              <a:t> to efficiently learn increasingly complex and abstract visual con- </a:t>
            </a:r>
            <a:r>
              <a:rPr lang="en-US" dirty="0" err="1"/>
              <a:t>cepts</a:t>
            </a:r>
            <a:r>
              <a:rPr lang="en-US" dirty="0"/>
              <a:t> (because </a:t>
            </a:r>
            <a:r>
              <a:rPr lang="en-US" i="1" dirty="0"/>
              <a:t>the visual world is fundamentally spatially hierarchical</a:t>
            </a:r>
            <a:r>
              <a:rPr lang="en-US" dirty="0"/>
              <a:t>). </a:t>
            </a:r>
          </a:p>
          <a:p>
            <a:pPr marL="342900" lvl="0" indent="-342900">
              <a:spcBef>
                <a:spcPts val="1800"/>
              </a:spcBef>
            </a:pPr>
            <a:endParaRPr lang="en-US" dirty="0"/>
          </a:p>
          <a:p>
            <a:pPr marL="342900" lvl="0" indent="-342900">
              <a:spcBef>
                <a:spcPts val="1800"/>
              </a:spcBef>
            </a:pPr>
            <a:endParaRPr lang="en-US" dirty="0"/>
          </a:p>
          <a:p>
            <a:pPr marL="342900" lvl="0" indent="-342900">
              <a:spcBef>
                <a:spcPts val="1800"/>
              </a:spcBef>
            </a:pPr>
            <a:r>
              <a:rPr lang="en-US" dirty="0"/>
              <a:t>Input feature map:, e.g., normalized image. For input images, depth typically corresponds to color channels.</a:t>
            </a:r>
          </a:p>
          <a:p>
            <a:pPr marL="342900" lvl="0" indent="-342900">
              <a:spcBef>
                <a:spcPts val="1800"/>
              </a:spcBef>
            </a:pPr>
            <a:r>
              <a:rPr lang="en-US" dirty="0"/>
              <a:t>Patches: stack of 3x3 filters. Applied to each pixel in input. Output depth is the number of stacked filters.</a:t>
            </a:r>
          </a:p>
          <a:p>
            <a:pPr marL="342900" lvl="0" indent="-342900">
              <a:spcBef>
                <a:spcPts val="1800"/>
              </a:spcBef>
            </a:pPr>
            <a:endParaRPr lang="en-US"/>
          </a:p>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1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925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2" name="Google Shape;252;p3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348359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27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31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55</a:t>
            </a:fld>
            <a:endParaRPr lang="en-US" dirty="0"/>
          </a:p>
        </p:txBody>
      </p:sp>
    </p:spTree>
    <p:extLst>
      <p:ext uri="{BB962C8B-B14F-4D97-AF65-F5344CB8AC3E}">
        <p14:creationId xmlns:p14="http://schemas.microsoft.com/office/powerpoint/2010/main" val="3137861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US" dirty="0"/>
              <a:t>The cell is responsible for "remembering" values over arbitrary time intervals; hence the word "memory" in LSTM. Each of the three gates can be thought of as a "conventional" artificial neuron, as in a multi-layer (or </a:t>
            </a:r>
            <a:r>
              <a:rPr lang="en-US" dirty="0" err="1"/>
              <a:t>feedforward</a:t>
            </a:r>
            <a:r>
              <a:rPr lang="en-US" dirty="0"/>
              <a:t>) neural network: that is, they compute an activation (using an activation function) of a weighted sum. Intuitively, they can be thought as regulators of the flow of values that goes through the connections of the LSTM; hence the denotation "gate". There are connections between these gates and the cell.</a:t>
            </a:r>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58</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69397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438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222972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88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11</a:t>
            </a:fld>
            <a:endParaRPr lang="en-US"/>
          </a:p>
        </p:txBody>
      </p:sp>
    </p:spTree>
    <p:extLst>
      <p:ext uri="{BB962C8B-B14F-4D97-AF65-F5344CB8AC3E}">
        <p14:creationId xmlns:p14="http://schemas.microsoft.com/office/powerpoint/2010/main" val="95298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12</a:t>
            </a:fld>
            <a:endParaRPr lang="en-US"/>
          </a:p>
        </p:txBody>
      </p:sp>
    </p:spTree>
    <p:extLst>
      <p:ext uri="{BB962C8B-B14F-4D97-AF65-F5344CB8AC3E}">
        <p14:creationId xmlns:p14="http://schemas.microsoft.com/office/powerpoint/2010/main" val="180588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902481"/>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7" name="Google Shape;8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0244842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 id="2147483659" r:id="rId8"/>
    <p:sldLayoutId id="2147483660" r:id="rId9"/>
    <p:sldLayoutId id="2147483673" r:id="rId10"/>
    <p:sldLayoutId id="2147483677" r:id="rId11"/>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hyperlink" Target="http://www.worth1000.com/"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s://keras.io/"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cs224d.stanford.edu/syllabus.html"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hyperlink" Target="https://www.tensorflow.org/versions/r0.8/tutorials/index.html" TargetMode="External"/><Relationship Id="rId5" Type="http://schemas.openxmlformats.org/officeDocument/2006/relationships/hyperlink" Target="http://www.iro.umontreal.ca/~bengioy/dlbook/" TargetMode="External"/><Relationship Id="rId4" Type="http://schemas.openxmlformats.org/officeDocument/2006/relationships/hyperlink" Target="https://www.coursera.org/course/neuralnet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hyperlink" Target="https://cis.ctsi.mcw.edu/deid/" TargetMode="External"/><Relationship Id="rId1" Type="http://schemas.openxmlformats.org/officeDocument/2006/relationships/slideLayout" Target="../slideLayouts/slideLayout10.xml"/><Relationship Id="rId5" Type="http://schemas.openxmlformats.org/officeDocument/2006/relationships/hyperlink" Target="https://github.com/jayurbain/ctsi-mcw-deid-service" TargetMode="External"/><Relationship Id="rId4" Type="http://schemas.openxmlformats.org/officeDocument/2006/relationships/hyperlink" Target="https://github.com/jayurbain/machine-learn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ec2-54-163-221-189.compute-1.amazonaws.com:8080/" TargetMode="External"/><Relationship Id="rId2" Type="http://schemas.openxmlformats.org/officeDocument/2006/relationships/image" Target="../media/image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307749"/>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t>Professor, Electrical Engineering and Computer Science Department</a:t>
            </a:r>
          </a:p>
          <a:p>
            <a:pPr marL="0" marR="0" lvl="0" indent="0" algn="l" rtl="0">
              <a:lnSpc>
                <a:spcPct val="90000"/>
              </a:lnSpc>
              <a:spcBef>
                <a:spcPts val="0"/>
              </a:spcBef>
              <a:spcAft>
                <a:spcPts val="400"/>
              </a:spcAft>
              <a:buClr>
                <a:schemeClr val="dk1"/>
              </a:buClr>
              <a:buSzPts val="417"/>
              <a:buFont typeface="Trebuchet MS"/>
              <a:buNone/>
            </a:pPr>
            <a:r>
              <a:rPr lang="en-US" dirty="0"/>
              <a:t>Milwaukee School of Engineering</a:t>
            </a:r>
          </a:p>
          <a:p>
            <a:pPr marL="0" marR="0" lvl="0" indent="0" algn="l" rtl="0">
              <a:lnSpc>
                <a:spcPct val="90000"/>
              </a:lnSpc>
              <a:spcBef>
                <a:spcPts val="0"/>
              </a:spcBef>
              <a:spcAft>
                <a:spcPts val="400"/>
              </a:spcAft>
              <a:buClr>
                <a:schemeClr val="dk1"/>
              </a:buClr>
              <a:buSzPts val="417"/>
              <a:buFont typeface="Trebuchet MS"/>
              <a:buNone/>
            </a:pPr>
            <a:r>
              <a:rPr lang="en-US" dirty="0" err="1"/>
              <a:t>urbain@msoe.edu</a:t>
            </a:r>
            <a:endParaRPr lang="en-US" dirty="0"/>
          </a:p>
          <a:p>
            <a:pPr marL="0" marR="0" lvl="0" indent="0" algn="l" rtl="0">
              <a:lnSpc>
                <a:spcPct val="90000"/>
              </a:lnSpc>
              <a:spcBef>
                <a:spcPts val="0"/>
              </a:spcBef>
              <a:spcAft>
                <a:spcPts val="400"/>
              </a:spcAft>
              <a:buClr>
                <a:schemeClr val="dk1"/>
              </a:buClr>
              <a:buSzPts val="417"/>
              <a:buFont typeface="Trebuchet MS"/>
              <a:buNone/>
            </a:pPr>
            <a:r>
              <a:rPr lang="en-US" dirty="0"/>
              <a:t>July 2018</a:t>
            </a:r>
            <a:endParaRPr dirty="0"/>
          </a:p>
        </p:txBody>
      </p:sp>
      <p:sp>
        <p:nvSpPr>
          <p:cNvPr id="116" name="Google Shape;116;p26"/>
          <p:cNvSpPr txBox="1">
            <a:spLocks noGrp="1"/>
          </p:cNvSpPr>
          <p:nvPr>
            <p:ph type="title"/>
          </p:nvPr>
        </p:nvSpPr>
        <p:spPr>
          <a:xfrm>
            <a:off x="409142" y="2521701"/>
            <a:ext cx="829459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3000" b="1" i="0" u="none" strike="noStrike" cap="none" dirty="0">
                <a:solidFill>
                  <a:srgbClr val="7030A0"/>
                </a:solidFill>
                <a:sym typeface="Trebuchet MS"/>
              </a:rPr>
              <a:t>Deep Learning for NLP</a:t>
            </a:r>
            <a:endParaRPr dirty="0">
              <a:solidFill>
                <a:srgbClr val="7030A0"/>
              </a:solidFill>
            </a:endParaRPr>
          </a:p>
        </p:txBody>
      </p:sp>
      <p:sp>
        <p:nvSpPr>
          <p:cNvPr id="117" name="Google Shape;117;p26"/>
          <p:cNvSpPr txBox="1"/>
          <p:nvPr/>
        </p:nvSpPr>
        <p:spPr>
          <a:xfrm>
            <a:off x="409142" y="3823305"/>
            <a:ext cx="8501393" cy="400000"/>
          </a:xfrm>
          <a:prstGeom prst="rect">
            <a:avLst/>
          </a:prstGeom>
          <a:noFill/>
          <a:ln>
            <a:noFill/>
          </a:ln>
        </p:spPr>
        <p:txBody>
          <a:bodyPr spcFirstLastPara="1" wrap="square" lIns="76175" tIns="38075" rIns="76175" bIns="38075" anchor="t" anchorCtr="0">
            <a:noAutofit/>
          </a:bodyPr>
          <a:lstStyle/>
          <a:p>
            <a:pPr marL="0" marR="0" lvl="0" indent="0" algn="l" rtl="0">
              <a:lnSpc>
                <a:spcPct val="90000"/>
              </a:lnSpc>
              <a:spcBef>
                <a:spcPts val="0"/>
              </a:spcBef>
              <a:spcAft>
                <a:spcPts val="0"/>
              </a:spcAft>
              <a:buClr>
                <a:srgbClr val="000000"/>
              </a:buClr>
              <a:buSzPts val="292"/>
              <a:buFont typeface="Trebuchet MS"/>
              <a:buNone/>
            </a:pPr>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3"/>
          <a:stretch>
            <a:fillRect/>
          </a:stretch>
        </p:blipFill>
        <p:spPr>
          <a:xfrm>
            <a:off x="2759387" y="298257"/>
            <a:ext cx="3594100" cy="2409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why Deep Learning may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7258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120153" y="1860893"/>
            <a:ext cx="3166347"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1972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2072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2672954" y="1246585"/>
            <a:ext cx="1047750" cy="1371600"/>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5403057" y="1246585"/>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91602" y="4958745"/>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10100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NLP use “shallow” statistical machine </a:t>
            </a:r>
            <a:r>
              <a:rPr lang="en-US" dirty="0">
                <a:solidFill>
                  <a:srgbClr val="7030A0"/>
                </a:solidFill>
              </a:rPr>
              <a:t>l</a:t>
            </a:r>
            <a:r>
              <a:rPr lang="en-US" b="0" dirty="0">
                <a:solidFill>
                  <a:srgbClr val="7030A0"/>
                </a:solidFill>
              </a:rPr>
              <a:t>earning </a:t>
            </a:r>
            <a:r>
              <a:rPr lang="en-US" dirty="0">
                <a:solidFill>
                  <a:srgbClr val="7030A0"/>
                </a:solidFill>
              </a:rPr>
              <a:t>m</a:t>
            </a:r>
            <a:r>
              <a:rPr lang="en-US" b="0" dirty="0">
                <a:solidFill>
                  <a:srgbClr val="7030A0"/>
                </a:solidFill>
              </a:rPr>
              <a:t>odels: HMM, MEMM, CRF</a:t>
            </a:r>
          </a:p>
        </p:txBody>
      </p:sp>
      <p:sp>
        <p:nvSpPr>
          <p:cNvPr id="3" name="Text Placeholder 2"/>
          <p:cNvSpPr>
            <a:spLocks noGrp="1"/>
          </p:cNvSpPr>
          <p:nvPr>
            <p:ph type="body" idx="1"/>
          </p:nvPr>
        </p:nvSpPr>
        <p:spPr>
          <a:xfrm>
            <a:off x="311700" y="1246817"/>
            <a:ext cx="8520600" cy="3416400"/>
          </a:xfrm>
        </p:spPr>
        <p:txBody>
          <a:bodyPr/>
          <a:lstStyle/>
          <a:p>
            <a:r>
              <a:rPr lang="en-US" dirty="0">
                <a:hlinkClick r:id="rId2"/>
              </a:rPr>
              <a:t>http://homepages.inf.ed.ac.uk/csutton/publications/crftut-fnt.pdf</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a:p>
        </p:txBody>
      </p:sp>
      <p:pic>
        <p:nvPicPr>
          <p:cNvPr id="5" name="Picture 4"/>
          <p:cNvPicPr>
            <a:picLocks noChangeAspect="1"/>
          </p:cNvPicPr>
          <p:nvPr/>
        </p:nvPicPr>
        <p:blipFill>
          <a:blip r:embed="rId3"/>
          <a:stretch>
            <a:fillRect/>
          </a:stretch>
        </p:blipFill>
        <p:spPr>
          <a:xfrm>
            <a:off x="1671464" y="1958717"/>
            <a:ext cx="5174696" cy="2821232"/>
          </a:xfrm>
          <a:prstGeom prst="rect">
            <a:avLst/>
          </a:prstGeom>
        </p:spPr>
      </p:pic>
    </p:spTree>
    <p:extLst>
      <p:ext uri="{BB962C8B-B14F-4D97-AF65-F5344CB8AC3E}">
        <p14:creationId xmlns:p14="http://schemas.microsoft.com/office/powerpoint/2010/main" val="98334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Models: HMM, MEMM, CRF</a:t>
            </a:r>
          </a:p>
        </p:txBody>
      </p:sp>
      <p:sp>
        <p:nvSpPr>
          <p:cNvPr id="3" name="Text Placeholder 2"/>
          <p:cNvSpPr>
            <a:spLocks noGrp="1"/>
          </p:cNvSpPr>
          <p:nvPr>
            <p:ph type="body" idx="1"/>
          </p:nvPr>
        </p:nvSpPr>
        <p:spPr/>
        <p:txBody>
          <a:bodyPr/>
          <a:lstStyle/>
          <a:p>
            <a:r>
              <a:rPr lang="en-US" sz="2000" dirty="0">
                <a:hlinkClick r:id="rId2"/>
              </a:rPr>
              <a:t>http://homepages.inf.ed.ac.uk/csutton/publications/crftut-fnt.pdf</a:t>
            </a:r>
            <a:r>
              <a:rPr lang="en-US" sz="2000" dirty="0"/>
              <a:t> </a:t>
            </a:r>
          </a:p>
          <a:p>
            <a:pPr marL="428622" indent="-257175">
              <a:buFont typeface="Arial" panose="020B0604020202020204" pitchFamily="34" charset="0"/>
              <a:buChar char="•"/>
            </a:pPr>
            <a:r>
              <a:rPr lang="en-US" sz="2000" dirty="0"/>
              <a:t>Linear chain CRF for sequence class, Named entity CRF features</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pic>
        <p:nvPicPr>
          <p:cNvPr id="6" name="Picture 5"/>
          <p:cNvPicPr>
            <a:picLocks noChangeAspect="1"/>
          </p:cNvPicPr>
          <p:nvPr/>
        </p:nvPicPr>
        <p:blipFill>
          <a:blip r:embed="rId3"/>
          <a:stretch>
            <a:fillRect/>
          </a:stretch>
        </p:blipFill>
        <p:spPr>
          <a:xfrm>
            <a:off x="1002946" y="2008191"/>
            <a:ext cx="3501168" cy="2299423"/>
          </a:xfrm>
          <a:prstGeom prst="rect">
            <a:avLst/>
          </a:prstGeom>
        </p:spPr>
      </p:pic>
      <p:pic>
        <p:nvPicPr>
          <p:cNvPr id="7" name="Picture 6"/>
          <p:cNvPicPr>
            <a:picLocks noChangeAspect="1"/>
          </p:cNvPicPr>
          <p:nvPr/>
        </p:nvPicPr>
        <p:blipFill>
          <a:blip r:embed="rId4"/>
          <a:stretch>
            <a:fillRect/>
          </a:stretch>
        </p:blipFill>
        <p:spPr>
          <a:xfrm>
            <a:off x="4596466" y="2027486"/>
            <a:ext cx="3404534" cy="2309334"/>
          </a:xfrm>
          <a:prstGeom prst="rect">
            <a:avLst/>
          </a:prstGeom>
        </p:spPr>
      </p:pic>
      <p:sp>
        <p:nvSpPr>
          <p:cNvPr id="5" name="TextBox 4">
            <a:extLst>
              <a:ext uri="{FF2B5EF4-FFF2-40B4-BE49-F238E27FC236}">
                <a16:creationId xmlns:a16="http://schemas.microsoft.com/office/drawing/2014/main" id="{E90E3B3A-8EC4-AD4A-93D0-300F5D0B2F4D}"/>
              </a:ext>
            </a:extLst>
          </p:cNvPr>
          <p:cNvSpPr txBox="1"/>
          <p:nvPr/>
        </p:nvSpPr>
        <p:spPr>
          <a:xfrm>
            <a:off x="311700" y="4374989"/>
            <a:ext cx="8384828" cy="707886"/>
          </a:xfrm>
          <a:prstGeom prst="rect">
            <a:avLst/>
          </a:prstGeom>
          <a:noFill/>
          <a:ln>
            <a:solidFill>
              <a:srgbClr val="7030A0"/>
            </a:solidFill>
          </a:ln>
        </p:spPr>
        <p:txBody>
          <a:bodyPr wrap="square" rtlCol="0">
            <a:spAutoFit/>
          </a:bodyPr>
          <a:lstStyle/>
          <a:p>
            <a:r>
              <a:rPr lang="en-US" sz="2000" dirty="0">
                <a:solidFill>
                  <a:srgbClr val="7030A0"/>
                </a:solidFill>
              </a:rPr>
              <a:t>Custom solutions for each domain, and for each application.</a:t>
            </a:r>
          </a:p>
          <a:p>
            <a:r>
              <a:rPr lang="en-US" sz="2000" dirty="0">
                <a:solidFill>
                  <a:srgbClr val="7030A0"/>
                </a:solidFill>
              </a:rPr>
              <a:t>Difficulty capturing long-range dependencies, context, and semantics</a:t>
            </a:r>
          </a:p>
        </p:txBody>
      </p:sp>
    </p:spTree>
    <p:extLst>
      <p:ext uri="{BB962C8B-B14F-4D97-AF65-F5344CB8AC3E}">
        <p14:creationId xmlns:p14="http://schemas.microsoft.com/office/powerpoint/2010/main" val="208367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187678" y="1413272"/>
            <a:ext cx="1413272" cy="72866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41333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NLP VOCABULARY</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07" name="Google Shape;20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a:t>
            </a:r>
            <a:r>
              <a:rPr lang="en-US" sz="1800" b="0" i="0" u="none" strike="noStrike" cap="none" dirty="0">
                <a:solidFill>
                  <a:schemeClr val="dk2"/>
                </a:solidFill>
                <a:latin typeface="Arial"/>
                <a:ea typeface="Arial"/>
                <a:cs typeface="Arial"/>
                <a:sym typeface="Arial"/>
              </a:rPr>
              <a:t> - A unit of text, typically a word.  Could also be: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Group of words like "New York"</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Sub-word like "mega" in "megabyte"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Letter like "m"</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tokenizing</a:t>
            </a:r>
            <a:r>
              <a:rPr lang="en-US" sz="1800" b="0" i="0" u="none" strike="noStrike" cap="none" dirty="0">
                <a:solidFill>
                  <a:schemeClr val="dk2"/>
                </a:solidFill>
                <a:latin typeface="Arial"/>
                <a:ea typeface="Arial"/>
                <a:cs typeface="Arial"/>
                <a:sym typeface="Arial"/>
              </a:rPr>
              <a:t> - Each token can be represented as a distinct number</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document</a:t>
            </a:r>
            <a:r>
              <a:rPr lang="en-US" sz="1800" b="0" i="0" u="none" strike="noStrike" cap="none" dirty="0">
                <a:solidFill>
                  <a:schemeClr val="dk2"/>
                </a:solidFill>
                <a:latin typeface="Arial"/>
                <a:ea typeface="Arial"/>
                <a:cs typeface="Arial"/>
                <a:sym typeface="Arial"/>
              </a:rPr>
              <a:t> - Sequence of </a:t>
            </a:r>
            <a:r>
              <a:rPr lang="en-US" sz="1800" b="0" i="1" u="none" strike="noStrike" cap="none" dirty="0">
                <a:solidFill>
                  <a:schemeClr val="dk2"/>
                </a:solidFill>
                <a:latin typeface="Arial"/>
                <a:ea typeface="Arial"/>
                <a:cs typeface="Arial"/>
                <a:sym typeface="Arial"/>
              </a:rPr>
              <a:t>tokens  </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Could be whole book or a tweet</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Classify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as having a positive or a negative sentiment</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corpus</a:t>
            </a:r>
            <a:r>
              <a:rPr lang="en-US" sz="1800" b="0" i="0" u="none" strike="noStrike" cap="none" dirty="0">
                <a:solidFill>
                  <a:schemeClr val="dk2"/>
                </a:solidFill>
                <a:latin typeface="Arial"/>
                <a:ea typeface="Arial"/>
                <a:cs typeface="Arial"/>
                <a:sym typeface="Arial"/>
              </a:rPr>
              <a:t> - A set of </a:t>
            </a:r>
            <a:r>
              <a:rPr lang="en-US" sz="1800" b="0" i="1" u="none" strike="noStrike" cap="none" dirty="0">
                <a:solidFill>
                  <a:schemeClr val="dk2"/>
                </a:solidFill>
                <a:latin typeface="Arial"/>
                <a:ea typeface="Arial"/>
                <a:cs typeface="Arial"/>
                <a:sym typeface="Arial"/>
              </a:rPr>
              <a:t>documents</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We'll use a </a:t>
            </a:r>
            <a:r>
              <a:rPr lang="en-US" sz="1400" b="0" i="1" u="none" strike="noStrike" cap="none" dirty="0">
                <a:solidFill>
                  <a:schemeClr val="dk2"/>
                </a:solidFill>
                <a:latin typeface="Arial"/>
                <a:ea typeface="Arial"/>
                <a:cs typeface="Arial"/>
                <a:sym typeface="Arial"/>
              </a:rPr>
              <a:t>corpus</a:t>
            </a:r>
            <a:r>
              <a:rPr lang="en-US" sz="1400" b="0" i="0" u="none" strike="noStrike" cap="none" dirty="0">
                <a:solidFill>
                  <a:schemeClr val="dk2"/>
                </a:solidFill>
                <a:latin typeface="Arial"/>
                <a:ea typeface="Arial"/>
                <a:cs typeface="Arial"/>
                <a:sym typeface="Arial"/>
              </a:rPr>
              <a:t> containing movie reviews since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is paired with a rating indicating </a:t>
            </a:r>
            <a:r>
              <a:rPr lang="en-US" sz="1400" b="0" i="1" u="none" strike="noStrike" cap="none" dirty="0">
                <a:solidFill>
                  <a:schemeClr val="dk2"/>
                </a:solidFill>
                <a:latin typeface="Arial"/>
                <a:ea typeface="Arial"/>
                <a:cs typeface="Arial"/>
                <a:sym typeface="Arial"/>
              </a:rPr>
              <a:t>sentiment</a:t>
            </a:r>
            <a:endParaRPr sz="1400" b="0" i="0" u="none" strike="noStrike" cap="none" dirty="0">
              <a:solidFill>
                <a:schemeClr val="dk1"/>
              </a:solidFill>
              <a:latin typeface="Trebuchet MS"/>
              <a:ea typeface="Trebuchet MS"/>
              <a:cs typeface="Trebuchet MS"/>
              <a:sym typeface="Trebuchet MS"/>
            </a:endParaRPr>
          </a:p>
          <a:p>
            <a:pPr marL="457200" marR="0" lvl="0" indent="-114300" algn="l" rtl="0">
              <a:lnSpc>
                <a:spcPct val="115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13" name="Google Shape;213;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n-grams</a:t>
            </a:r>
            <a:r>
              <a:rPr lang="en-US" sz="1800" b="0" i="0" u="none" strike="noStrike" cap="none" dirty="0">
                <a:solidFill>
                  <a:schemeClr val="dk2"/>
                </a:solidFill>
                <a:latin typeface="Arial"/>
                <a:ea typeface="Arial"/>
                <a:cs typeface="Arial"/>
                <a:sym typeface="Arial"/>
              </a:rPr>
              <a:t> - adjoining sequence of </a:t>
            </a:r>
            <a:r>
              <a:rPr lang="en-US" sz="1800" b="0" i="1" u="none" strike="noStrike" cap="none" dirty="0">
                <a:solidFill>
                  <a:schemeClr val="dk2"/>
                </a:solidFill>
                <a:latin typeface="Arial"/>
                <a:ea typeface="Arial"/>
                <a:cs typeface="Arial"/>
                <a:sym typeface="Arial"/>
              </a:rPr>
              <a:t>n</a:t>
            </a:r>
            <a:r>
              <a:rPr lang="en-US" sz="1800" b="0" i="0" u="none" strike="noStrike" cap="none" dirty="0">
                <a:solidFill>
                  <a:schemeClr val="dk2"/>
                </a:solidFill>
                <a:latin typeface="Arial"/>
                <a:ea typeface="Arial"/>
                <a:cs typeface="Arial"/>
                <a:sym typeface="Arial"/>
              </a:rPr>
              <a:t> tokens (words)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Sometimes referred to as shingles</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sentiment analysis </a:t>
            </a:r>
            <a:r>
              <a:rPr lang="en-US" sz="1800" b="0" i="0" u="none" strike="noStrike" cap="none" dirty="0">
                <a:solidFill>
                  <a:schemeClr val="dk2"/>
                </a:solidFill>
                <a:latin typeface="Arial"/>
                <a:ea typeface="Arial"/>
                <a:cs typeface="Arial"/>
                <a:sym typeface="Arial"/>
              </a:rPr>
              <a:t>- evaluate mood of n-grams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Determine the attitude / emotion of text</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err="1">
                <a:solidFill>
                  <a:schemeClr val="dk2"/>
                </a:solidFill>
                <a:latin typeface="Arial"/>
                <a:ea typeface="Arial"/>
                <a:cs typeface="Arial"/>
                <a:sym typeface="Arial"/>
              </a:rPr>
              <a:t>tf-idf</a:t>
            </a:r>
            <a:r>
              <a:rPr lang="en-US" sz="1800" b="0" i="0" u="none" strike="noStrike" cap="none" dirty="0">
                <a:solidFill>
                  <a:schemeClr val="dk2"/>
                </a:solidFill>
                <a:latin typeface="Arial"/>
                <a:ea typeface="Arial"/>
                <a:cs typeface="Arial"/>
                <a:sym typeface="Arial"/>
              </a:rPr>
              <a:t> = term frequency * inverse document frequency</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Numerical statistic intended to reflect significance of a word to a document in a corpus</a:t>
            </a:r>
            <a:endParaRPr sz="1400" b="0" i="0" u="none" strike="noStrike" cap="none" dirty="0">
              <a:solidFill>
                <a:schemeClr val="dk2"/>
              </a:solidFill>
              <a:latin typeface="Arial"/>
              <a:ea typeface="Arial"/>
              <a:cs typeface="Arial"/>
              <a:sym typeface="Arial"/>
            </a:endParaRPr>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Popular term-weighting schemes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TF increases each time a word appears in a document</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IDF decreases each time a word appears in a corpus</a:t>
            </a:r>
            <a:endParaRPr dirty="0"/>
          </a:p>
          <a:p>
            <a:pPr marL="457200" marR="0" lvl="0" indent="-114300" algn="l" rtl="0">
              <a:lnSpc>
                <a:spcPct val="100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 Classification</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774332" y="1060316"/>
            <a:ext cx="5243208" cy="2994666"/>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lvl="5"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NLP Vocabulary</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Text Classification</a:t>
            </a:r>
          </a:p>
          <a:p>
            <a:pPr marL="914400" lvl="3" indent="-228600">
              <a:buFont typeface="Trebuchet MS"/>
              <a:buChar char="●"/>
            </a:pPr>
            <a:r>
              <a:rPr lang="en-US" sz="1800" dirty="0">
                <a:solidFill>
                  <a:schemeClr val="bg2"/>
                </a:solidFill>
                <a:latin typeface="Trebuchet MS"/>
                <a:ea typeface="Trebuchet MS"/>
                <a:cs typeface="Trebuchet MS"/>
                <a:sym typeface="Trebuchet MS"/>
              </a:rPr>
              <a:t>Word embeddings</a:t>
            </a:r>
          </a:p>
          <a:p>
            <a:pPr marL="914400" lvl="3" indent="-228600">
              <a:buFont typeface="Trebuchet MS"/>
              <a:buChar char="●"/>
            </a:pPr>
            <a:r>
              <a:rPr lang="en-US" sz="1800" dirty="0">
                <a:solidFill>
                  <a:schemeClr val="bg2"/>
                </a:solidFill>
                <a:latin typeface="Trebuchet MS"/>
                <a:ea typeface="Trebuchet MS"/>
                <a:cs typeface="Trebuchet MS"/>
                <a:sym typeface="Trebuchet MS"/>
              </a:rPr>
              <a:t>Network architectures: MLP, CNN, RNN</a:t>
            </a:r>
          </a:p>
          <a:p>
            <a:pPr marL="914400" lvl="3" indent="-228600">
              <a:buFont typeface="Trebuchet MS"/>
              <a:buChar char="●"/>
            </a:pPr>
            <a:r>
              <a:rPr lang="en-US" sz="1800" dirty="0">
                <a:solidFill>
                  <a:schemeClr val="bg2"/>
                </a:solidFill>
                <a:latin typeface="Trebuchet MS"/>
                <a:ea typeface="Trebuchet MS"/>
                <a:cs typeface="Trebuchet MS"/>
                <a:sym typeface="Trebuchet MS"/>
              </a:rPr>
              <a:t>TensorFlow, </a:t>
            </a:r>
            <a:r>
              <a:rPr lang="en-US" sz="1800" dirty="0" err="1">
                <a:solidFill>
                  <a:schemeClr val="bg2"/>
                </a:solidFill>
                <a:latin typeface="Trebuchet MS"/>
                <a:ea typeface="Trebuchet MS"/>
                <a:cs typeface="Trebuchet MS"/>
                <a:sym typeface="Trebuchet MS"/>
              </a:rPr>
              <a:t>Keras</a:t>
            </a:r>
            <a:r>
              <a:rPr lang="en-US" sz="1800" dirty="0">
                <a:solidFill>
                  <a:schemeClr val="bg2"/>
                </a:solidFill>
                <a:latin typeface="Trebuchet MS"/>
                <a:ea typeface="Trebuchet MS"/>
                <a:cs typeface="Trebuchet MS"/>
                <a:sym typeface="Trebuchet MS"/>
              </a:rPr>
              <a:t>, Pandas	</a:t>
            </a:r>
            <a:r>
              <a:rPr lang="en-US" dirty="0">
                <a:solidFill>
                  <a:schemeClr val="bg2"/>
                </a:solidFill>
                <a:latin typeface="Trebuchet MS"/>
                <a:ea typeface="Trebuchet MS"/>
                <a:cs typeface="Trebuchet MS"/>
                <a:sym typeface="Trebuchet MS"/>
              </a:rPr>
              <a:t> </a:t>
            </a:r>
          </a:p>
          <a:p>
            <a:pPr marL="342900" lvl="8" indent="-342900">
              <a:lnSpc>
                <a:spcPct val="90000"/>
              </a:lnSpc>
              <a:spcBef>
                <a:spcPts val="1500"/>
              </a:spcBef>
              <a:buClr>
                <a:schemeClr val="dk2"/>
              </a:buClr>
              <a:buSzPts val="1667"/>
              <a:buFont typeface="Arial" panose="020B0604020202020204" pitchFamily="34" charset="0"/>
              <a:buChar cha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TEXT CLASSIFICATION</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24" name="Google Shape;224;p42"/>
          <p:cNvSpPr txBox="1">
            <a:spLocks noGrp="1"/>
          </p:cNvSpPr>
          <p:nvPr>
            <p:ph type="body" idx="1"/>
          </p:nvPr>
        </p:nvSpPr>
        <p:spPr>
          <a:xfrm>
            <a:off x="311700" y="1022935"/>
            <a:ext cx="8520600" cy="3416400"/>
          </a:xfrm>
          <a:prstGeom prst="rect">
            <a:avLst/>
          </a:prstGeom>
          <a:noFill/>
          <a:ln>
            <a:noFill/>
          </a:ln>
        </p:spPr>
        <p:txBody>
          <a:bodyPr spcFirstLastPara="1" wrap="square" lIns="91425" tIns="91425" rIns="91425" bIns="91425" anchor="t" anchorCtr="0">
            <a:noAutofit/>
          </a:bodyPr>
          <a:lstStyle/>
          <a:p>
            <a:r>
              <a:rPr lang="en-US" dirty="0"/>
              <a:t>We will be training several neural network models for text classification. </a:t>
            </a:r>
          </a:p>
          <a:p>
            <a:r>
              <a:rPr lang="en-US" dirty="0"/>
              <a:t>In text classification, documents (or segments of text) are assigned to different </a:t>
            </a:r>
            <a:r>
              <a:rPr lang="en-US" i="1" dirty="0"/>
              <a:t>categories</a:t>
            </a:r>
            <a:r>
              <a:rPr lang="en-US" dirty="0"/>
              <a:t>. </a:t>
            </a:r>
          </a:p>
          <a:p>
            <a:r>
              <a:rPr lang="en-US" dirty="0"/>
              <a:t>For example, categories could be positive or negative sentiment, different authors, different topics, or different writing styles.</a:t>
            </a:r>
          </a:p>
          <a:p>
            <a:pPr marL="457200" marR="0" lvl="0" indent="-228600" algn="l" rtl="0">
              <a:lnSpc>
                <a:spcPct val="100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Interesting problems like ambiguity arise:	</a:t>
            </a:r>
            <a:endParaRPr sz="1800" b="0" i="0" u="none" strike="noStrike" cap="none" dirty="0">
              <a:solidFill>
                <a:schemeClr val="dk2"/>
              </a:solidFill>
              <a:latin typeface="Arial"/>
              <a:ea typeface="Arial"/>
              <a:cs typeface="Arial"/>
              <a:sym typeface="Arial"/>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"To sanction" can mean "to permit" or "to punish.” 	 </a:t>
            </a:r>
            <a:endParaRPr b="0" i="0" u="none" strike="noStrike" cap="none" dirty="0">
              <a:solidFill>
                <a:schemeClr val="dk1"/>
              </a:solidFill>
              <a:latin typeface="Trebuchet MS"/>
              <a:ea typeface="Trebuchet MS"/>
              <a:cs typeface="Trebuchet MS"/>
              <a:sym typeface="Trebuchet MS"/>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Berkshire Hathaway vs. Anne Hathaway</a:t>
            </a:r>
          </a:p>
          <a:p>
            <a:pPr marL="457200" lvl="2" indent="-228600">
              <a:lnSpc>
                <a:spcPct val="100000"/>
              </a:lnSpc>
              <a:buFont typeface="Trebuchet MS"/>
              <a:buChar char="●"/>
            </a:pPr>
            <a:r>
              <a:rPr lang="en-US" dirty="0">
                <a:solidFill>
                  <a:schemeClr val="dk1"/>
                </a:solidFill>
                <a:latin typeface="Trebuchet MS"/>
                <a:ea typeface="Trebuchet MS"/>
                <a:cs typeface="Trebuchet MS"/>
                <a:sym typeface="Trebuchet MS"/>
              </a:rPr>
              <a:t>Capturing context at different hierarchical levels is key. Deep Learning can help us!</a:t>
            </a:r>
            <a:endParaRPr b="0" i="0" u="none" strike="noStrike" cap="none" dirty="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a:off x="264275" y="386390"/>
            <a:ext cx="8752075" cy="63376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WINDOW 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30" name="Google Shape;230;p43"/>
          <p:cNvSpPr txBox="1">
            <a:spLocks noGrp="1"/>
          </p:cNvSpPr>
          <p:nvPr>
            <p:ph type="body" idx="1"/>
          </p:nvPr>
        </p:nvSpPr>
        <p:spPr>
          <a:xfrm>
            <a:off x="495750" y="1482259"/>
            <a:ext cx="8520600" cy="341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800"/>
              <a:buFont typeface="Arial"/>
              <a:buNone/>
            </a:pPr>
            <a:r>
              <a:rPr lang="en-US" sz="1800" b="0" i="0" u="none" strike="noStrike" cap="none" dirty="0">
                <a:solidFill>
                  <a:schemeClr val="dk1"/>
                </a:solidFill>
                <a:latin typeface="Arial"/>
                <a:ea typeface="Arial"/>
                <a:cs typeface="Arial"/>
                <a:sym typeface="Arial"/>
              </a:rPr>
              <a:t>Classify </a:t>
            </a:r>
            <a:r>
              <a:rPr lang="en-US" sz="1800" b="1" i="0" u="none" strike="noStrike" cap="none" dirty="0">
                <a:solidFill>
                  <a:srgbClr val="7030A0"/>
                </a:solidFill>
                <a:latin typeface="Arial"/>
                <a:ea typeface="Arial"/>
                <a:cs typeface="Arial"/>
                <a:sym typeface="Arial"/>
              </a:rPr>
              <a:t>Paris</a:t>
            </a:r>
            <a:r>
              <a:rPr lang="en-US" sz="1800" b="0" i="0" u="none" strike="noStrike" cap="none" dirty="0">
                <a:solidFill>
                  <a:schemeClr val="dk1"/>
                </a:solidFill>
                <a:latin typeface="Arial"/>
                <a:ea typeface="Arial"/>
                <a:cs typeface="Arial"/>
                <a:sym typeface="Arial"/>
              </a:rPr>
              <a:t> in the context of this sentence with window of length 2: </a:t>
            </a:r>
            <a:endParaRPr sz="1800" b="0" i="0" u="none" strike="noStrike" cap="none" dirty="0">
              <a:solidFill>
                <a:schemeClr val="dk2"/>
              </a:solidFill>
              <a:latin typeface="Arial"/>
              <a:ea typeface="Arial"/>
              <a:cs typeface="Arial"/>
              <a:sym typeface="Arial"/>
            </a:endParaRPr>
          </a:p>
        </p:txBody>
      </p:sp>
      <p:pic>
        <p:nvPicPr>
          <p:cNvPr id="231" name="Google Shape;231;p43"/>
          <p:cNvPicPr preferRelativeResize="0"/>
          <p:nvPr/>
        </p:nvPicPr>
        <p:blipFill rotWithShape="1">
          <a:blip r:embed="rId3">
            <a:alphaModFix/>
          </a:blip>
          <a:srcRect/>
          <a:stretch/>
        </p:blipFill>
        <p:spPr>
          <a:xfrm>
            <a:off x="984006" y="2406475"/>
            <a:ext cx="7292135" cy="11377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EMBEDDINGS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06502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WORKING WITH TEXT</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147864"/>
            <a:ext cx="8290500" cy="3703664"/>
          </a:xfrm>
        </p:spPr>
        <p:txBody>
          <a:bodyPr/>
          <a:lstStyle/>
          <a:p>
            <a:r>
              <a:rPr lang="en-US" dirty="0"/>
              <a:t>Neural networks don’t take raw text as input. Only numeric tensors.</a:t>
            </a:r>
          </a:p>
          <a:p>
            <a:r>
              <a:rPr lang="en-US" i="1" dirty="0">
                <a:solidFill>
                  <a:srgbClr val="7030A0"/>
                </a:solidFill>
              </a:rPr>
              <a:t>Vectorizing </a:t>
            </a:r>
            <a:r>
              <a:rPr lang="en-US" dirty="0">
                <a:solidFill>
                  <a:srgbClr val="7030A0"/>
                </a:solidFill>
              </a:rPr>
              <a:t>text </a:t>
            </a:r>
            <a:r>
              <a:rPr lang="en-US" dirty="0"/>
              <a:t>is the process of transforming text into numeric tensors. This can be done in multiple ways: </a:t>
            </a:r>
          </a:p>
          <a:p>
            <a:pPr lvl="1"/>
            <a:r>
              <a:rPr lang="en-US" b="1" dirty="0"/>
              <a:t>Segment text into words, and transform each word into a vector. </a:t>
            </a:r>
          </a:p>
          <a:p>
            <a:pPr lvl="1"/>
            <a:r>
              <a:rPr lang="en-US" dirty="0"/>
              <a:t>Segment text into characters, and transform each character into a vector. </a:t>
            </a:r>
          </a:p>
          <a:p>
            <a:pPr lvl="1"/>
            <a:r>
              <a:rPr lang="en-US" dirty="0"/>
              <a:t>Extract n-grams of words or characters, and transform each n-gram into a vector. </a:t>
            </a:r>
          </a:p>
          <a:p>
            <a:r>
              <a:rPr lang="en-US" dirty="0"/>
              <a:t>Apply categorical transformation:</a:t>
            </a:r>
          </a:p>
          <a:p>
            <a:pPr lvl="1"/>
            <a:r>
              <a:rPr lang="en-US" dirty="0"/>
              <a:t>One-hot encoding</a:t>
            </a:r>
          </a:p>
          <a:p>
            <a:pPr lvl="1"/>
            <a:r>
              <a:rPr lang="en-US" dirty="0"/>
              <a:t>Word embedding</a:t>
            </a:r>
          </a:p>
          <a:p>
            <a:endParaRPr lang="en-US" dirty="0"/>
          </a:p>
        </p:txBody>
      </p:sp>
    </p:spTree>
    <p:extLst>
      <p:ext uri="{BB962C8B-B14F-4D97-AF65-F5344CB8AC3E}">
        <p14:creationId xmlns:p14="http://schemas.microsoft.com/office/powerpoint/2010/main" val="266524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1896661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633" dirty="0"/>
              <a:t>Point-wise mutual information (PMI)</a:t>
            </a:r>
          </a:p>
          <a:p>
            <a:pPr lvl="1"/>
            <a:r>
              <a:rPr lang="en-US" sz="1633" dirty="0"/>
              <a:t>Word2Vec: Skip-gram or CBOW</a:t>
            </a:r>
          </a:p>
          <a:p>
            <a:pPr lvl="1"/>
            <a:r>
              <a:rPr lang="en-US" sz="1633" dirty="0" err="1"/>
              <a:t>GLoVE</a:t>
            </a:r>
            <a:endParaRPr lang="en-US" sz="1466"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1008636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Embeddings: Word2Vec</a:t>
            </a:r>
          </a:p>
        </p:txBody>
      </p:sp>
      <p:sp>
        <p:nvSpPr>
          <p:cNvPr id="3" name="Text Placeholder 2"/>
          <p:cNvSpPr>
            <a:spLocks noGrp="1"/>
          </p:cNvSpPr>
          <p:nvPr>
            <p:ph type="body" idx="1"/>
          </p:nvPr>
        </p:nvSpPr>
        <p:spPr>
          <a:xfrm>
            <a:off x="430625" y="1043464"/>
            <a:ext cx="8474612" cy="3717817"/>
          </a:xfrm>
        </p:spPr>
        <p:txBody>
          <a:bodyPr/>
          <a:lstStyle/>
          <a:p>
            <a:r>
              <a:rPr lang="en-US" sz="1600" b="1" dirty="0"/>
              <a:t>CBOW</a:t>
            </a:r>
            <a:r>
              <a:rPr lang="en-US" sz="1600" dirty="0"/>
              <a:t> model predict missing word (focus word) using context (surrounding words).</a:t>
            </a:r>
          </a:p>
          <a:p>
            <a:r>
              <a:rPr lang="en-US" sz="1600" b="1" dirty="0">
                <a:solidFill>
                  <a:srgbClr val="7030A0"/>
                </a:solidFill>
              </a:rPr>
              <a:t>Skip gram </a:t>
            </a:r>
            <a:r>
              <a:rPr lang="en-US" sz="1600" dirty="0">
                <a:solidFill>
                  <a:srgbClr val="7030A0"/>
                </a:solidFill>
              </a:rPr>
              <a:t>model predicts context based on the word in focus.</a:t>
            </a:r>
          </a:p>
          <a:p>
            <a:r>
              <a:rPr lang="en-US" sz="1600" dirty="0"/>
              <a:t>Context is a fixed number of words to the left and right of the word in focus.</a:t>
            </a:r>
          </a:p>
          <a:p>
            <a:r>
              <a:rPr lang="en-US" sz="1600" dirty="0"/>
              <a:t>Maximize average log probability of context words co-occurring with focus words.</a:t>
            </a:r>
          </a:p>
        </p:txBody>
      </p:sp>
      <p:pic>
        <p:nvPicPr>
          <p:cNvPr id="5" name="Picture 4"/>
          <p:cNvPicPr>
            <a:picLocks noChangeAspect="1"/>
          </p:cNvPicPr>
          <p:nvPr/>
        </p:nvPicPr>
        <p:blipFill>
          <a:blip r:embed="rId2"/>
          <a:stretch>
            <a:fillRect/>
          </a:stretch>
        </p:blipFill>
        <p:spPr>
          <a:xfrm>
            <a:off x="1968298" y="2508256"/>
            <a:ext cx="4758980" cy="2635244"/>
          </a:xfrm>
          <a:prstGeom prst="rect">
            <a:avLst/>
          </a:prstGeom>
        </p:spPr>
      </p:pic>
    </p:spTree>
    <p:extLst>
      <p:ext uri="{BB962C8B-B14F-4D97-AF65-F5344CB8AC3E}">
        <p14:creationId xmlns:p14="http://schemas.microsoft.com/office/powerpoint/2010/main" val="48465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USING 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8372907" cy="3808007"/>
          </a:xfrm>
        </p:spPr>
        <p:txBody>
          <a:bodyPr/>
          <a:lstStyle/>
          <a:p>
            <a:pPr marL="465646" indent="-342900" fontAlgn="base">
              <a:buAutoNum type="arabicPeriod"/>
            </a:pPr>
            <a:r>
              <a:rPr lang="en-US" dirty="0"/>
              <a:t>Learn an Embedding</a:t>
            </a:r>
          </a:p>
          <a:p>
            <a:pPr fontAlgn="base"/>
            <a:r>
              <a:rPr lang="en-US" b="1" dirty="0">
                <a:solidFill>
                  <a:srgbClr val="7030A0"/>
                </a:solidFill>
              </a:rPr>
              <a:t>Use KERAS embedding layer</a:t>
            </a:r>
          </a:p>
          <a:p>
            <a:pPr marL="122746" indent="0" fontAlgn="base">
              <a:buNone/>
            </a:pPr>
            <a:endParaRPr lang="en-US" dirty="0"/>
          </a:p>
          <a:p>
            <a:pPr marL="122746" indent="0" fontAlgn="base">
              <a:buNone/>
            </a:pPr>
            <a:r>
              <a:rPr lang="en-US" dirty="0"/>
              <a:t>2. Reuse an Embedding</a:t>
            </a:r>
          </a:p>
          <a:p>
            <a:pPr fontAlgn="base"/>
            <a:r>
              <a:rPr lang="en-US" dirty="0"/>
              <a:t>Download pre-trained word vectors</a:t>
            </a:r>
          </a:p>
          <a:p>
            <a:pPr lvl="1"/>
            <a:endParaRPr lang="en-US" sz="1466" dirty="0"/>
          </a:p>
        </p:txBody>
      </p:sp>
    </p:spTree>
    <p:extLst>
      <p:ext uri="{BB962C8B-B14F-4D97-AF65-F5344CB8AC3E}">
        <p14:creationId xmlns:p14="http://schemas.microsoft.com/office/powerpoint/2010/main" val="172668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TENSORFLOW, KERAS, PANDAS</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56703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0"/>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WHAT IS TENSORFLOW?</a:t>
            </a:r>
            <a:endParaRPr dirty="0">
              <a:solidFill>
                <a:srgbClr val="7030A0"/>
              </a:solidFill>
            </a:endParaRPr>
          </a:p>
        </p:txBody>
      </p:sp>
      <p:sp>
        <p:nvSpPr>
          <p:cNvPr id="274" name="Google Shape;274;p50"/>
          <p:cNvSpPr txBox="1">
            <a:spLocks noGrp="1"/>
          </p:cNvSpPr>
          <p:nvPr>
            <p:ph type="body" idx="1"/>
          </p:nvPr>
        </p:nvSpPr>
        <p:spPr>
          <a:xfrm>
            <a:off x="415290" y="986111"/>
            <a:ext cx="8313419" cy="437885"/>
          </a:xfrm>
          <a:prstGeom prst="rect">
            <a:avLst/>
          </a:prstGeom>
          <a:noFill/>
          <a:ln>
            <a:noFill/>
          </a:ln>
        </p:spPr>
        <p:txBody>
          <a:bodyPr spcFirstLastPara="1" wrap="square" lIns="76175" tIns="38075" rIns="76175" bIns="38075" anchor="t" anchorCtr="0">
            <a:noAutofit/>
          </a:bodyPr>
          <a:lstStyle/>
          <a:p>
            <a:pPr marL="0" marR="0" lvl="0" indent="0" algn="ctr" rtl="0">
              <a:lnSpc>
                <a:spcPct val="90000"/>
              </a:lnSpc>
              <a:spcBef>
                <a:spcPts val="0"/>
              </a:spcBef>
              <a:spcAft>
                <a:spcPts val="0"/>
              </a:spcAft>
              <a:buClr>
                <a:schemeClr val="dk1"/>
              </a:buClr>
              <a:buSzPts val="500"/>
              <a:buFont typeface="Trebuchet MS"/>
              <a:buNone/>
            </a:pPr>
            <a:r>
              <a:rPr lang="en-US" sz="2000" b="1" i="0" u="none" strike="noStrike" cap="none" dirty="0">
                <a:solidFill>
                  <a:schemeClr val="bg2"/>
                </a:solidFill>
                <a:latin typeface="Trebuchet MS"/>
                <a:ea typeface="Trebuchet MS"/>
                <a:cs typeface="Trebuchet MS"/>
                <a:sym typeface="Trebuchet MS"/>
              </a:rPr>
              <a:t>Created by Google, </a:t>
            </a:r>
            <a:r>
              <a:rPr lang="en-US" sz="2000" b="1" i="0" u="none" strike="noStrike" cap="none" dirty="0" err="1">
                <a:solidFill>
                  <a:schemeClr val="bg2"/>
                </a:solidFill>
                <a:sym typeface="Trebuchet MS"/>
              </a:rPr>
              <a:t>tensorflow.org</a:t>
            </a:r>
            <a:endParaRPr b="1" dirty="0">
              <a:solidFill>
                <a:schemeClr val="bg2"/>
              </a:solidFill>
            </a:endParaRPr>
          </a:p>
        </p:txBody>
      </p:sp>
      <p:sp>
        <p:nvSpPr>
          <p:cNvPr id="275" name="Google Shape;275;p50"/>
          <p:cNvSpPr txBox="1">
            <a:spLocks noGrp="1"/>
          </p:cNvSpPr>
          <p:nvPr>
            <p:ph type="body" idx="2"/>
          </p:nvPr>
        </p:nvSpPr>
        <p:spPr>
          <a:xfrm>
            <a:off x="430625" y="1478610"/>
            <a:ext cx="8290560" cy="3373021"/>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“Open source software library for machine intelligence” </a:t>
            </a:r>
            <a:endParaRPr dirty="0"/>
          </a:p>
          <a:p>
            <a:pPr marL="0" marR="0" lvl="0" indent="0" algn="l" rtl="0">
              <a:lnSpc>
                <a:spcPct val="90000"/>
              </a:lnSpc>
              <a:spcBef>
                <a:spcPts val="0"/>
              </a:spcBef>
              <a:spcAft>
                <a:spcPts val="0"/>
              </a:spcAft>
              <a:buClr>
                <a:schemeClr val="dk1"/>
              </a:buClr>
              <a:buSzPts val="417"/>
              <a:buFont typeface="Trebuchet MS"/>
              <a:buNone/>
            </a:pPr>
            <a:r>
              <a:rPr lang="en-US" sz="1667" b="0" i="0" u="none" strike="noStrike" cap="none" dirty="0">
                <a:solidFill>
                  <a:schemeClr val="dk2"/>
                </a:solidFill>
                <a:latin typeface="Trebuchet MS"/>
                <a:ea typeface="Trebuchet MS"/>
                <a:cs typeface="Trebuchet MS"/>
                <a:sym typeface="Trebuchet MS"/>
              </a:rPr>
              <a:t> </a:t>
            </a:r>
            <a:endParaRPr dirty="0"/>
          </a:p>
          <a:p>
            <a:pPr marL="761970" marR="0" lvl="1" indent="-285739"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Available on GitHub</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Flexibility—express your computation as a data flow graph </a:t>
            </a:r>
            <a:endParaRPr dirty="0"/>
          </a:p>
          <a:p>
            <a:pPr marL="761970" marR="0" lvl="1" indent="-285739" algn="l" rtl="0">
              <a:lnSpc>
                <a:spcPct val="90000"/>
              </a:lnSpc>
              <a:spcBef>
                <a:spcPts val="150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If you can express it in TF syntax you can run it</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Portability—CPUs and GPUs, workstation, server, mobile</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Language options—Python, C++</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Performance—Tuned for performance on CPUs and GPUs  </a:t>
            </a:r>
            <a:endParaRPr dirty="0"/>
          </a:p>
          <a:p>
            <a:pPr marL="0" marR="0" lvl="0" indent="0" algn="l" rtl="0">
              <a:lnSpc>
                <a:spcPct val="90000"/>
              </a:lnSpc>
              <a:spcBef>
                <a:spcPts val="1500"/>
              </a:spcBef>
              <a:spcAft>
                <a:spcPts val="0"/>
              </a:spcAft>
              <a:buClr>
                <a:schemeClr val="dk1"/>
              </a:buClr>
              <a:buSzPts val="417"/>
              <a:buFont typeface="Trebuchet MS"/>
              <a:buNone/>
            </a:pPr>
            <a:endParaRPr sz="1667" b="0" i="0" u="none" strike="noStrike" cap="none" dirty="0">
              <a:solidFill>
                <a:schemeClr val="dk2"/>
              </a:solidFill>
              <a:latin typeface="Trebuchet MS"/>
              <a:ea typeface="Trebuchet MS"/>
              <a:cs typeface="Trebuchet MS"/>
              <a:sym typeface="Trebuchet MS"/>
            </a:endParaRPr>
          </a:p>
        </p:txBody>
      </p:sp>
      <p:sp>
        <p:nvSpPr>
          <p:cNvPr id="276" name="Google Shape;276;p50"/>
          <p:cNvSpPr txBox="1"/>
          <p:nvPr/>
        </p:nvSpPr>
        <p:spPr>
          <a:xfrm>
            <a:off x="2363839" y="4831329"/>
            <a:ext cx="4760274" cy="203901"/>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229"/>
              <a:buFont typeface="Arial"/>
              <a:buNone/>
            </a:pPr>
            <a:r>
              <a:rPr lang="en-US" sz="917" b="0" i="0" u="none" strike="noStrike" cap="none">
                <a:solidFill>
                  <a:schemeClr val="dk2"/>
                </a:solidFill>
                <a:latin typeface="Arial"/>
                <a:ea typeface="Arial"/>
                <a:cs typeface="Arial"/>
                <a:sym typeface="Arial"/>
              </a:rPr>
              <a:t>TensorFlow, the TensorFlow logo and any related marks are trademarks of Google Inc.</a:t>
            </a:r>
            <a:endParaRPr/>
          </a:p>
        </p:txBody>
      </p:sp>
    </p:spTree>
    <p:extLst>
      <p:ext uri="{BB962C8B-B14F-4D97-AF65-F5344CB8AC3E}">
        <p14:creationId xmlns:p14="http://schemas.microsoft.com/office/powerpoint/2010/main" val="991807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KERAS</a:t>
            </a:r>
            <a:endParaRPr dirty="0">
              <a:solidFill>
                <a:srgbClr val="7030A0"/>
              </a:solidFill>
            </a:endParaRPr>
          </a:p>
        </p:txBody>
      </p:sp>
      <p:sp>
        <p:nvSpPr>
          <p:cNvPr id="282" name="Google Shape;282;p51"/>
          <p:cNvSpPr txBox="1">
            <a:spLocks noGrp="1"/>
          </p:cNvSpPr>
          <p:nvPr>
            <p:ph type="body" idx="1"/>
          </p:nvPr>
        </p:nvSpPr>
        <p:spPr>
          <a:xfrm>
            <a:off x="430625" y="1274748"/>
            <a:ext cx="8290560" cy="3576884"/>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Developed by Francois </a:t>
            </a:r>
            <a:r>
              <a:rPr lang="en-US" sz="2000" b="0" i="0" u="none" strike="noStrike" cap="none" dirty="0" err="1">
                <a:solidFill>
                  <a:schemeClr val="dk2"/>
                </a:solidFill>
                <a:latin typeface="Trebuchet MS"/>
                <a:ea typeface="Trebuchet MS"/>
                <a:cs typeface="Trebuchet MS"/>
                <a:sym typeface="Trebuchet MS"/>
              </a:rPr>
              <a:t>Chollet</a:t>
            </a:r>
            <a:r>
              <a:rPr lang="en-US" sz="2000" b="0" i="0" u="none" strike="noStrike" cap="none" dirty="0">
                <a:solidFill>
                  <a:schemeClr val="dk2"/>
                </a:solidFill>
                <a:latin typeface="Trebuchet MS"/>
                <a:ea typeface="Trebuchet MS"/>
                <a:cs typeface="Trebuchet MS"/>
                <a:sym typeface="Trebuchet MS"/>
              </a:rPr>
              <a:t>, Google Research Engineer</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Modular neural network written in Python</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TensorFlow, CNTK, and Theano (no longer supported)</a:t>
            </a:r>
            <a:endParaRPr sz="1667" b="0" i="0" u="none" strike="noStrike" cap="none" dirty="0">
              <a:solidFill>
                <a:schemeClr val="dk2"/>
              </a:solidFill>
              <a:latin typeface="Trebuchet MS"/>
              <a:ea typeface="Trebuchet MS"/>
              <a:cs typeface="Trebuchet MS"/>
              <a:sym typeface="Trebuchet MS"/>
            </a:endParaRPr>
          </a:p>
          <a:p>
            <a:pPr marL="761970" marR="0" lvl="1"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err="1">
                <a:solidFill>
                  <a:schemeClr val="dk2"/>
                </a:solidFill>
                <a:latin typeface="Trebuchet MS"/>
                <a:ea typeface="Trebuchet MS"/>
                <a:cs typeface="Trebuchet MS"/>
                <a:sym typeface="Trebuchet MS"/>
              </a:rPr>
              <a:t>Keras</a:t>
            </a:r>
            <a:r>
              <a:rPr lang="en-US" sz="2000" b="0" i="0" u="none" strike="noStrike" cap="none" dirty="0">
                <a:solidFill>
                  <a:schemeClr val="dk2"/>
                </a:solidFill>
                <a:latin typeface="Trebuchet MS"/>
                <a:ea typeface="Trebuchet MS"/>
                <a:cs typeface="Trebuchet MS"/>
                <a:sym typeface="Trebuchet MS"/>
              </a:rPr>
              <a:t> library allows for easy and fast prototyping</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GPUs and CPUs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dirty="0"/>
              <a:t>Now packaged</a:t>
            </a:r>
            <a:r>
              <a:rPr lang="en-US" sz="2000" b="0" i="0" u="none" strike="noStrike" cap="none" dirty="0">
                <a:solidFill>
                  <a:schemeClr val="dk2"/>
                </a:solidFill>
                <a:latin typeface="Trebuchet MS"/>
                <a:ea typeface="Trebuchet MS"/>
                <a:cs typeface="Trebuchet MS"/>
                <a:sym typeface="Trebuchet MS"/>
              </a:rPr>
              <a:t> with latest TensorFlow</a:t>
            </a:r>
            <a:endParaRPr dirty="0"/>
          </a:p>
        </p:txBody>
      </p:sp>
    </p:spTree>
    <p:extLst>
      <p:ext uri="{BB962C8B-B14F-4D97-AF65-F5344CB8AC3E}">
        <p14:creationId xmlns:p14="http://schemas.microsoft.com/office/powerpoint/2010/main" val="40006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E90C37-6FE3-D248-A94B-06865CD0B5A8}"/>
              </a:ext>
            </a:extLst>
          </p:cNvPr>
          <p:cNvSpPr>
            <a:spLocks noGrp="1"/>
          </p:cNvSpPr>
          <p:nvPr>
            <p:ph type="body" idx="1"/>
          </p:nvPr>
        </p:nvSpPr>
        <p:spPr>
          <a:xfrm>
            <a:off x="430625" y="116732"/>
            <a:ext cx="8290500" cy="4734796"/>
          </a:xfrm>
        </p:spPr>
        <p:txBody>
          <a:bodyPr/>
          <a:lstStyle/>
          <a:p>
            <a:pPr marL="122746" indent="0">
              <a:buNone/>
            </a:pPr>
            <a:r>
              <a:rPr lang="en-US" sz="1400" dirty="0"/>
              <a:t>#### </a:t>
            </a:r>
            <a:r>
              <a:rPr lang="en-US" sz="1400" dirty="0" err="1"/>
              <a:t>Keras</a:t>
            </a:r>
            <a:endParaRPr lang="en-US" sz="1400" dirty="0"/>
          </a:p>
          <a:p>
            <a:pPr marL="122746" indent="0">
              <a:buNone/>
            </a:pPr>
            <a:r>
              <a:rPr lang="en-US" sz="1400" dirty="0"/>
              <a:t>from </a:t>
            </a:r>
            <a:r>
              <a:rPr lang="en-US" sz="1400" dirty="0" err="1"/>
              <a:t>keras.models</a:t>
            </a:r>
            <a:r>
              <a:rPr lang="en-US" sz="1400" dirty="0"/>
              <a:t> import Sequential</a:t>
            </a:r>
          </a:p>
          <a:p>
            <a:pPr marL="122746" indent="0">
              <a:buNone/>
            </a:pPr>
            <a:r>
              <a:rPr lang="en-US" sz="1400" dirty="0"/>
              <a:t>from </a:t>
            </a:r>
            <a:r>
              <a:rPr lang="en-US" sz="1400" dirty="0" err="1"/>
              <a:t>keras.layers</a:t>
            </a:r>
            <a:r>
              <a:rPr lang="en-US" sz="1400" dirty="0"/>
              <a:t> import Dense</a:t>
            </a:r>
          </a:p>
          <a:p>
            <a:pPr marL="122746" indent="0">
              <a:buNone/>
            </a:pPr>
            <a:endParaRPr lang="en-US" sz="1400" dirty="0"/>
          </a:p>
          <a:p>
            <a:pPr marL="122746" indent="0">
              <a:buNone/>
            </a:pPr>
            <a:r>
              <a:rPr lang="en-US" sz="1400" dirty="0"/>
              <a:t>model = Sequential()</a:t>
            </a:r>
          </a:p>
          <a:p>
            <a:pPr marL="122746" indent="0">
              <a:buNone/>
            </a:pPr>
            <a:endParaRPr lang="en-US" sz="1400" dirty="0"/>
          </a:p>
          <a:p>
            <a:pPr marL="122746" indent="0">
              <a:buNone/>
            </a:pPr>
            <a:r>
              <a:rPr lang="en-US" sz="1400" dirty="0"/>
              <a:t># Stacking layers by using .add():  </a:t>
            </a:r>
          </a:p>
          <a:p>
            <a:pPr marL="122746" indent="0">
              <a:buNone/>
            </a:pPr>
            <a:r>
              <a:rPr lang="en-US" sz="1400" dirty="0" err="1"/>
              <a:t>model.add</a:t>
            </a:r>
            <a:r>
              <a:rPr lang="en-US" sz="1400" dirty="0"/>
              <a:t>(Dense(units=64, activation='</a:t>
            </a:r>
            <a:r>
              <a:rPr lang="en-US" sz="1400" dirty="0" err="1"/>
              <a:t>relu</a:t>
            </a:r>
            <a:r>
              <a:rPr lang="en-US" sz="1400" dirty="0"/>
              <a:t>', </a:t>
            </a:r>
            <a:r>
              <a:rPr lang="en-US" sz="1400" dirty="0" err="1"/>
              <a:t>input_dim</a:t>
            </a:r>
            <a:r>
              <a:rPr lang="en-US" sz="1400" dirty="0"/>
              <a:t>=100))</a:t>
            </a:r>
          </a:p>
          <a:p>
            <a:pPr marL="122746" indent="0">
              <a:buNone/>
            </a:pPr>
            <a:r>
              <a:rPr lang="en-US" sz="1400" dirty="0" err="1"/>
              <a:t>model.add</a:t>
            </a:r>
            <a:r>
              <a:rPr lang="en-US" sz="1400" dirty="0"/>
              <a:t>(Dense(units=10, activation='</a:t>
            </a:r>
            <a:r>
              <a:rPr lang="en-US" sz="1400" dirty="0" err="1"/>
              <a:t>softmax</a:t>
            </a:r>
            <a:r>
              <a:rPr lang="en-US" sz="1400" dirty="0"/>
              <a:t>'))</a:t>
            </a:r>
          </a:p>
          <a:p>
            <a:pPr marL="122746" indent="0">
              <a:buNone/>
            </a:pPr>
            <a:r>
              <a:rPr lang="en-US" sz="1400" dirty="0" err="1"/>
              <a:t>model.compile</a:t>
            </a:r>
            <a:r>
              <a:rPr lang="en-US" sz="1400" dirty="0"/>
              <a:t>(loss='</a:t>
            </a:r>
            <a:r>
              <a:rPr lang="en-US" sz="1400" dirty="0" err="1"/>
              <a:t>categorical_crossentropy</a:t>
            </a:r>
            <a:r>
              <a:rPr lang="en-US" sz="1400" dirty="0"/>
              <a:t>’, optimizer='</a:t>
            </a:r>
            <a:r>
              <a:rPr lang="en-US" sz="1400" dirty="0" err="1"/>
              <a:t>sgd</a:t>
            </a:r>
            <a:r>
              <a:rPr lang="en-US" sz="1400" dirty="0"/>
              <a:t>’, metrics=['accuracy'])</a:t>
            </a:r>
          </a:p>
          <a:p>
            <a:pPr marL="122746" indent="0">
              <a:buNone/>
            </a:pPr>
            <a:r>
              <a:rPr lang="en-US" sz="1400" dirty="0" err="1"/>
              <a:t>model.fit</a:t>
            </a:r>
            <a:r>
              <a:rPr lang="en-US" sz="1400" dirty="0"/>
              <a:t>(</a:t>
            </a:r>
            <a:r>
              <a:rPr lang="en-US" sz="1400" dirty="0" err="1"/>
              <a:t>x_train</a:t>
            </a:r>
            <a:r>
              <a:rPr lang="en-US" sz="1400" dirty="0"/>
              <a:t>, </a:t>
            </a:r>
            <a:r>
              <a:rPr lang="en-US" sz="1400" dirty="0" err="1"/>
              <a:t>y_train</a:t>
            </a:r>
            <a:r>
              <a:rPr lang="en-US" sz="1400" dirty="0"/>
              <a:t>, epochs=5, </a:t>
            </a:r>
            <a:r>
              <a:rPr lang="en-US" sz="1400" dirty="0" err="1"/>
              <a:t>batch_size</a:t>
            </a:r>
            <a:r>
              <a:rPr lang="en-US" sz="1400" dirty="0"/>
              <a:t>=32)</a:t>
            </a:r>
          </a:p>
          <a:p>
            <a:pPr marL="122746" indent="0">
              <a:buNone/>
            </a:pPr>
            <a:endParaRPr lang="en-US" sz="1400" dirty="0"/>
          </a:p>
          <a:p>
            <a:pPr marL="122746" indent="0">
              <a:buNone/>
            </a:pPr>
            <a:r>
              <a:rPr lang="en-US" sz="1400" dirty="0"/>
              <a:t>More here:   </a:t>
            </a:r>
          </a:p>
          <a:p>
            <a:pPr marL="122746" indent="0">
              <a:buNone/>
            </a:pPr>
            <a:r>
              <a:rPr lang="en-US" sz="1400" dirty="0">
                <a:hlinkClick r:id="rId2"/>
              </a:rPr>
              <a:t>https://keras.io/</a:t>
            </a:r>
            <a:r>
              <a:rPr lang="en-US" sz="1400" dirty="0"/>
              <a:t>  </a:t>
            </a:r>
          </a:p>
        </p:txBody>
      </p:sp>
    </p:spTree>
    <p:extLst>
      <p:ext uri="{BB962C8B-B14F-4D97-AF65-F5344CB8AC3E}">
        <p14:creationId xmlns:p14="http://schemas.microsoft.com/office/powerpoint/2010/main" val="1624095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PANDAS</a:t>
            </a:r>
            <a:endParaRPr dirty="0">
              <a:solidFill>
                <a:srgbClr val="7030A0"/>
              </a:solidFill>
            </a:endParaRPr>
          </a:p>
        </p:txBody>
      </p:sp>
      <p:sp>
        <p:nvSpPr>
          <p:cNvPr id="288" name="Google Shape;288;p52"/>
          <p:cNvSpPr txBox="1">
            <a:spLocks noGrp="1"/>
          </p:cNvSpPr>
          <p:nvPr>
            <p:ph type="body" idx="1"/>
          </p:nvPr>
        </p:nvSpPr>
        <p:spPr>
          <a:xfrm>
            <a:off x="430625" y="1153584"/>
            <a:ext cx="8290560" cy="369804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Open-source, BSD-licensed project</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Fast and efficient </a:t>
            </a:r>
            <a:r>
              <a:rPr lang="en-US" sz="2000" b="0" i="0" u="none" strike="noStrike" cap="none" dirty="0" err="1">
                <a:solidFill>
                  <a:schemeClr val="dk2"/>
                </a:solidFill>
                <a:latin typeface="Trebuchet MS"/>
                <a:ea typeface="Trebuchet MS"/>
                <a:cs typeface="Trebuchet MS"/>
                <a:sym typeface="Trebuchet MS"/>
              </a:rPr>
              <a:t>DataFrame</a:t>
            </a:r>
            <a:r>
              <a:rPr lang="en-US" sz="2000" b="0" i="0" u="none" strike="noStrike" cap="none" dirty="0">
                <a:solidFill>
                  <a:schemeClr val="dk2"/>
                </a:solidFill>
                <a:latin typeface="Trebuchet MS"/>
                <a:ea typeface="Trebuchet MS"/>
                <a:cs typeface="Trebuchet MS"/>
                <a:sym typeface="Trebuchet MS"/>
              </a:rPr>
              <a:t> object for data manipulation with integrated indexing</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err="1">
                <a:solidFill>
                  <a:schemeClr val="dk2"/>
                </a:solidFill>
                <a:latin typeface="Trebuchet MS"/>
                <a:ea typeface="Trebuchet MS"/>
                <a:cs typeface="Trebuchet MS"/>
                <a:sym typeface="Trebuchet MS"/>
              </a:rPr>
              <a:t>DataFrames</a:t>
            </a:r>
            <a:r>
              <a:rPr lang="en-US" sz="1600" b="0" i="0" u="none" strike="noStrike" cap="none" dirty="0">
                <a:solidFill>
                  <a:schemeClr val="dk2"/>
                </a:solidFill>
                <a:latin typeface="Trebuchet MS"/>
                <a:ea typeface="Trebuchet MS"/>
                <a:cs typeface="Trebuchet MS"/>
                <a:sym typeface="Trebuchet MS"/>
              </a:rPr>
              <a:t> used in this lab</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a:solidFill>
                  <a:schemeClr val="dk2"/>
                </a:solidFill>
                <a:latin typeface="Trebuchet MS"/>
                <a:ea typeface="Trebuchet MS"/>
                <a:cs typeface="Trebuchet MS"/>
                <a:sym typeface="Trebuchet MS"/>
              </a:rPr>
              <a:t>Ideal for neural networks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Contains tools for reading and writing data between in-memory data structures and different formats such as: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CSV and text files – used in this lab</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Microsoft Excel</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SQL databases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HDF5</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926970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a:t>
            </a:r>
            <a:r>
              <a:rPr lang="en-US" sz="3000" b="1" dirty="0">
                <a:solidFill>
                  <a:schemeClr val="lt1"/>
                </a:solidFill>
                <a:latin typeface="Trebuchet MS"/>
                <a:ea typeface="Trebuchet MS"/>
                <a:cs typeface="Trebuchet MS"/>
                <a:sym typeface="Trebuchet MS"/>
              </a:rPr>
              <a:t>MLP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470996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MULTI-LAYER PERCEPTRON</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rebuchet MS"/>
                <a:ea typeface="Trebuchet MS"/>
                <a:cs typeface="Trebuchet MS"/>
                <a:sym typeface="Trebuchet MS"/>
              </a:rPr>
              <a:t>MLP = Multi-layer Perceptron</a:t>
            </a:r>
            <a:endParaRPr sz="2000" b="0" i="0" u="none" strike="noStrike" cap="none" dirty="0">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T</a:t>
            </a:r>
            <a:r>
              <a:rPr lang="en-US" sz="1667" b="0" i="0" u="none" strike="noStrike" cap="none" dirty="0">
                <a:solidFill>
                  <a:srgbClr val="000000"/>
                </a:solidFill>
                <a:latin typeface="Trebuchet MS"/>
                <a:ea typeface="Trebuchet MS"/>
                <a:cs typeface="Trebuchet MS"/>
                <a:sym typeface="Trebuchet MS"/>
              </a:rPr>
              <a:t>raditional </a:t>
            </a:r>
            <a:r>
              <a:rPr lang="en-US" sz="1667" b="0" i="1" u="none" strike="noStrike" cap="none" dirty="0">
                <a:solidFill>
                  <a:srgbClr val="000000"/>
                </a:solidFill>
                <a:latin typeface="Trebuchet MS"/>
                <a:ea typeface="Trebuchet MS"/>
                <a:cs typeface="Trebuchet MS"/>
                <a:sym typeface="Trebuchet MS"/>
              </a:rPr>
              <a:t>fully connected feed-forward network </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Also called </a:t>
            </a:r>
            <a:r>
              <a:rPr lang="en-US" sz="1667" i="1" dirty="0">
                <a:solidFill>
                  <a:srgbClr val="000000"/>
                </a:solidFill>
              </a:rPr>
              <a:t>dense network</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Fixed size input</a:t>
            </a:r>
          </a:p>
        </p:txBody>
      </p:sp>
    </p:spTree>
    <p:extLst>
      <p:ext uri="{BB962C8B-B14F-4D97-AF65-F5344CB8AC3E}">
        <p14:creationId xmlns:p14="http://schemas.microsoft.com/office/powerpoint/2010/main" val="789835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1205187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OVERVIEW</a:t>
            </a:r>
            <a:endParaRPr dirty="0">
              <a:solidFill>
                <a:srgbClr val="7030A0"/>
              </a:solidFill>
            </a:endParaRPr>
          </a:p>
        </p:txBody>
      </p:sp>
      <p:sp>
        <p:nvSpPr>
          <p:cNvPr id="299" name="Google Shape;299;p54"/>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Perform text classification for sentiment analysis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Classify each document into one of two different sentiments: </a:t>
            </a:r>
            <a:endParaRPr dirty="0"/>
          </a:p>
          <a:p>
            <a:pPr marL="1371600" marR="0" lvl="2" indent="-313245" algn="l" rtl="0">
              <a:lnSpc>
                <a:spcPct val="90000"/>
              </a:lnSpc>
              <a:spcBef>
                <a:spcPts val="750"/>
              </a:spcBef>
              <a:spcAft>
                <a:spcPts val="0"/>
              </a:spcAft>
              <a:buClr>
                <a:schemeClr val="dk1"/>
              </a:buClr>
              <a:buSzPts val="1333"/>
              <a:buFont typeface="Trebuchet MS"/>
              <a:buChar char="—"/>
            </a:pPr>
            <a:r>
              <a:rPr lang="en-US" sz="1333" b="0" i="0" u="none" strike="noStrike" cap="none" dirty="0">
                <a:solidFill>
                  <a:schemeClr val="dk2"/>
                </a:solidFill>
                <a:latin typeface="Trebuchet MS"/>
                <a:ea typeface="Trebuchet MS"/>
                <a:cs typeface="Trebuchet MS"/>
                <a:sym typeface="Trebuchet MS"/>
              </a:rPr>
              <a:t>"positive“ or "negative“</a:t>
            </a:r>
            <a:endParaRPr dirty="0"/>
          </a:p>
          <a:p>
            <a:pPr marL="1371600" marR="0" lvl="2" indent="-228599" algn="l" rtl="0">
              <a:lnSpc>
                <a:spcPct val="90000"/>
              </a:lnSpc>
              <a:spcBef>
                <a:spcPts val="750"/>
              </a:spcBef>
              <a:spcAft>
                <a:spcPts val="0"/>
              </a:spcAft>
              <a:buClr>
                <a:schemeClr val="dk1"/>
              </a:buClr>
              <a:buSzPts val="1333"/>
              <a:buFont typeface="Trebuchet MS"/>
              <a:buNone/>
            </a:pPr>
            <a:endParaRPr sz="1333" b="0" i="0" u="none" strike="noStrike" cap="none" dirty="0">
              <a:solidFill>
                <a:schemeClr val="dk2"/>
              </a:solidFill>
              <a:latin typeface="Trebuchet MS"/>
              <a:ea typeface="Trebuchet MS"/>
              <a:cs typeface="Trebuchet MS"/>
              <a:sym typeface="Trebuchet MS"/>
            </a:endParaRPr>
          </a:p>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Components of lab include:</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Pandas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TensorFlow and </a:t>
            </a:r>
            <a:r>
              <a:rPr lang="en-US" sz="1500" b="0" i="0" u="none" strike="noStrike" cap="none" dirty="0" err="1">
                <a:solidFill>
                  <a:schemeClr val="dk2"/>
                </a:solidFill>
                <a:latin typeface="Trebuchet MS"/>
                <a:ea typeface="Trebuchet MS"/>
                <a:cs typeface="Trebuchet MS"/>
                <a:sym typeface="Trebuchet MS"/>
              </a:rPr>
              <a:t>Keras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MLP, CNN, RNN/LSTM</a:t>
            </a:r>
            <a:endParaRPr dirty="0"/>
          </a:p>
          <a:p>
            <a:pPr marL="457200" marR="0" lvl="0" indent="-228599"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080179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5"/>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05" name="Google Shape;305;p55"/>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Data Preparation:</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Load libraries, data and visualize / evaluate data</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Divide dataset between Training, Validation and Test sets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Implement TF-IDF using </a:t>
            </a:r>
            <a:r>
              <a:rPr lang="en-US" sz="1667" b="0" i="0" u="none" strike="noStrike" cap="none" dirty="0" err="1">
                <a:solidFill>
                  <a:schemeClr val="dk2"/>
                </a:solidFill>
                <a:latin typeface="Trebuchet MS"/>
                <a:ea typeface="Trebuchet MS"/>
                <a:cs typeface="Trebuchet MS"/>
                <a:sym typeface="Trebuchet MS"/>
              </a:rPr>
              <a:t>Keras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Create matrix for labels</a:t>
            </a:r>
            <a:endParaRPr dirty="0"/>
          </a:p>
        </p:txBody>
      </p:sp>
    </p:spTree>
    <p:extLst>
      <p:ext uri="{BB962C8B-B14F-4D97-AF65-F5344CB8AC3E}">
        <p14:creationId xmlns:p14="http://schemas.microsoft.com/office/powerpoint/2010/main" val="97067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3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Visualize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chemeClr val="tx1"/>
                </a:solidFill>
                <a:latin typeface="Trebuchet MS"/>
                <a:ea typeface="Trebuchet MS"/>
                <a:cs typeface="Trebuchet MS"/>
                <a:sym typeface="Trebuchet MS"/>
              </a:rPr>
              <a:t>Complete </a:t>
            </a:r>
            <a:r>
              <a:rPr lang="en-US" b="1" dirty="0">
                <a:solidFill>
                  <a:schemeClr val="tx1"/>
                </a:solidFill>
              </a:rPr>
              <a:t>the Simple Multi-Layer Perceptron Model portion of the lab. </a:t>
            </a:r>
          </a:p>
          <a:p>
            <a:pPr marL="514351" indent="-285750"/>
            <a:r>
              <a:rPr lang="en-US" b="1" dirty="0">
                <a:solidFill>
                  <a:schemeClr val="tx1"/>
                </a:solidFill>
              </a:rPr>
              <a:t>Stop when you reach One-Dimensional Convolutional Neural Network Model, we’ll regroup.</a:t>
            </a:r>
            <a:endParaRPr sz="1667" b="1" i="0" u="none" strike="noStrike" cap="none" dirty="0">
              <a:solidFill>
                <a:schemeClr val="tx1"/>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99251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175" name="Google Shape;175;p35"/>
          <p:cNvSpPr txBox="1">
            <a:spLocks noGrp="1"/>
          </p:cNvSpPr>
          <p:nvPr>
            <p:ph type="body" idx="1"/>
          </p:nvPr>
        </p:nvSpPr>
        <p:spPr>
          <a:xfrm>
            <a:off x="402012" y="1138750"/>
            <a:ext cx="5377900" cy="241360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800" b="0" i="0" u="none" strike="noStrike" cap="none" dirty="0">
                <a:solidFill>
                  <a:schemeClr val="dk1"/>
                </a:solidFill>
                <a:latin typeface="Trebuchet MS"/>
                <a:ea typeface="Trebuchet MS"/>
                <a:cs typeface="Trebuchet MS"/>
                <a:sym typeface="Trebuchet MS"/>
              </a:rPr>
              <a:t>Natural language processing is a field at the intersection of:	 </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Computer Science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Artificial Intelligence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Linguistics</a:t>
            </a:r>
            <a:endParaRPr sz="1800" b="0" i="0" u="none" strike="noStrike" cap="none" dirty="0">
              <a:solidFill>
                <a:schemeClr val="dk2"/>
              </a:solidFill>
              <a:latin typeface="Arial"/>
              <a:ea typeface="Arial"/>
              <a:cs typeface="Arial"/>
              <a:sym typeface="Arial"/>
            </a:endParaRPr>
          </a:p>
        </p:txBody>
      </p:sp>
      <p:pic>
        <p:nvPicPr>
          <p:cNvPr id="176" name="Google Shape;176;p35"/>
          <p:cNvPicPr preferRelativeResize="0"/>
          <p:nvPr/>
        </p:nvPicPr>
        <p:blipFill rotWithShape="1">
          <a:blip r:embed="rId3">
            <a:alphaModFix/>
          </a:blip>
          <a:srcRect/>
          <a:stretch/>
        </p:blipFill>
        <p:spPr>
          <a:xfrm>
            <a:off x="5165640" y="1289846"/>
            <a:ext cx="3852305" cy="2130880"/>
          </a:xfrm>
          <a:prstGeom prst="rect">
            <a:avLst/>
          </a:prstGeom>
          <a:noFill/>
          <a:ln>
            <a:noFill/>
          </a:ln>
        </p:spPr>
      </p:pic>
      <p:sp>
        <p:nvSpPr>
          <p:cNvPr id="177" name="Google Shape;177;p35"/>
          <p:cNvSpPr txBox="1"/>
          <p:nvPr/>
        </p:nvSpPr>
        <p:spPr>
          <a:xfrm>
            <a:off x="402012" y="3596619"/>
            <a:ext cx="7319588" cy="1477328"/>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or “understand” natural language in order to perform tasks that are useful such as question answering</a:t>
            </a:r>
            <a:endParaRPr dirty="0"/>
          </a:p>
          <a:p>
            <a:pPr marL="285750" lvl="2" indent="-285750">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Add structure to unstructured text</a:t>
            </a:r>
            <a:endParaRPr sz="1800" b="0" i="0" u="none" strike="noStrike" cap="none" dirty="0">
              <a:solidFill>
                <a:schemeClr val="dk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dk1"/>
                </a:solidFill>
                <a:latin typeface="Trebuchet MS"/>
                <a:ea typeface="Trebuchet MS"/>
                <a:cs typeface="Trebuchet MS"/>
                <a:sym typeface="Trebuchet MS"/>
              </a:rPr>
              <a:t>Full understanding for now is unsolved</a:t>
            </a:r>
            <a:endParaRPr sz="2000" b="0" i="0" u="none" strike="noStrike" cap="none" dirty="0">
              <a:solidFill>
                <a:schemeClr val="dk1"/>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TRAINING TERMINOLOGY</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277149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551022"/>
            <a:ext cx="8313420" cy="492443"/>
          </a:xfrm>
          <a:prstGeom prst="rect">
            <a:avLst/>
          </a:prstGeom>
          <a:noFill/>
          <a:ln>
            <a:noFill/>
          </a:ln>
        </p:spPr>
        <p:txBody>
          <a:bodyPr spcFirstLastPara="1" wrap="square" lIns="76188" tIns="38083" rIns="76188" bIns="38083" anchor="b" anchorCtr="0">
            <a:noAutofit/>
          </a:bodyPr>
          <a:lstStyle/>
          <a:p>
            <a:pPr marL="285739" indent="-285739">
              <a:spcBef>
                <a:spcPts val="1500"/>
              </a:spcBef>
            </a:pPr>
            <a:r>
              <a:rPr lang="en-US" dirty="0"/>
              <a:t>Overfitting and Underfitting</a:t>
            </a:r>
          </a:p>
        </p:txBody>
      </p:sp>
      <p:sp>
        <p:nvSpPr>
          <p:cNvPr id="89" name="Shape 89"/>
          <p:cNvSpPr txBox="1">
            <a:spLocks noGrp="1"/>
          </p:cNvSpPr>
          <p:nvPr>
            <p:ph type="body" idx="1"/>
          </p:nvPr>
        </p:nvSpPr>
        <p:spPr>
          <a:xfrm>
            <a:off x="430625" y="1196789"/>
            <a:ext cx="8290560" cy="3654846"/>
          </a:xfrm>
          <a:prstGeom prst="rect">
            <a:avLst/>
          </a:prstGeom>
          <a:noFill/>
          <a:ln>
            <a:noFill/>
          </a:ln>
        </p:spPr>
        <p:txBody>
          <a:bodyPr spcFirstLastPara="1" wrap="square" lIns="76188" tIns="38083" rIns="76188" bIns="38083" anchor="t" anchorCtr="0">
            <a:noAutofit/>
          </a:bodyPr>
          <a:lstStyle/>
          <a:p>
            <a:pPr marL="285739" indent="-285739">
              <a:spcBef>
                <a:spcPts val="0"/>
              </a:spcBef>
            </a:pPr>
            <a:r>
              <a:rPr lang="en-US" dirty="0"/>
              <a:t>Overfitting refers to a model that fits the training data too well.</a:t>
            </a:r>
          </a:p>
          <a:p>
            <a:pPr marL="285739" indent="-285739">
              <a:spcBef>
                <a:spcPts val="0"/>
              </a:spcBef>
              <a:buSzPts val="2000"/>
            </a:pPr>
            <a:r>
              <a:rPr lang="en-US" dirty="0"/>
              <a:t>Your model begins to “memorize” the training data and becomes less likely to generalize to unseen test data.</a:t>
            </a:r>
          </a:p>
          <a:p>
            <a:pPr marL="285739" indent="-285739">
              <a:spcBef>
                <a:spcPts val="0"/>
              </a:spcBef>
              <a:buSzPts val="2000"/>
            </a:pPr>
            <a:r>
              <a:rPr lang="en-US" dirty="0"/>
              <a:t>Validation error &gt;&gt; training error</a:t>
            </a:r>
          </a:p>
          <a:p>
            <a:pPr marL="285739" indent="-285739">
              <a:spcBef>
                <a:spcPts val="0"/>
              </a:spcBef>
            </a:pPr>
            <a:r>
              <a:rPr lang="en-US" dirty="0"/>
              <a:t>Correct by either simplifying model, generalizing model, or getting additional data.</a:t>
            </a:r>
          </a:p>
          <a:p>
            <a:pPr marL="285739" indent="-285739">
              <a:spcBef>
                <a:spcPts val="0"/>
              </a:spcBef>
            </a:pPr>
            <a:r>
              <a:rPr lang="en-US" dirty="0"/>
              <a:t>Underfitting refers to large training error. Increase complexity of model.</a:t>
            </a:r>
          </a:p>
          <a:p>
            <a:pPr marL="285739" indent="-285739">
              <a:spcBef>
                <a:spcPts val="0"/>
              </a:spcBef>
              <a:buSzPts val="2000"/>
            </a:pPr>
            <a:endParaRPr dirty="0"/>
          </a:p>
        </p:txBody>
      </p:sp>
      <p:pic>
        <p:nvPicPr>
          <p:cNvPr id="4" name="Picture 3"/>
          <p:cNvPicPr>
            <a:picLocks noChangeAspect="1"/>
          </p:cNvPicPr>
          <p:nvPr/>
        </p:nvPicPr>
        <p:blipFill>
          <a:blip r:embed="rId3"/>
          <a:stretch>
            <a:fillRect/>
          </a:stretch>
        </p:blipFill>
        <p:spPr>
          <a:xfrm>
            <a:off x="2667932" y="2995503"/>
            <a:ext cx="2966826" cy="1856130"/>
          </a:xfrm>
          <a:prstGeom prst="rect">
            <a:avLst/>
          </a:prstGeom>
        </p:spPr>
      </p:pic>
    </p:spTree>
    <p:extLst>
      <p:ext uri="{BB962C8B-B14F-4D97-AF65-F5344CB8AC3E}">
        <p14:creationId xmlns:p14="http://schemas.microsoft.com/office/powerpoint/2010/main" val="2151984935"/>
      </p:ext>
    </p:extLst>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terminology</a:t>
            </a:r>
          </a:p>
        </p:txBody>
      </p:sp>
      <p:sp>
        <p:nvSpPr>
          <p:cNvPr id="3" name="Text Placeholder 2"/>
          <p:cNvSpPr>
            <a:spLocks noGrp="1"/>
          </p:cNvSpPr>
          <p:nvPr>
            <p:ph type="body" idx="1"/>
          </p:nvPr>
        </p:nvSpPr>
        <p:spPr>
          <a:xfrm>
            <a:off x="430625" y="1305166"/>
            <a:ext cx="8290560" cy="3546468"/>
          </a:xfrm>
        </p:spPr>
        <p:txBody>
          <a:bodyPr/>
          <a:lstStyle/>
          <a:p>
            <a:r>
              <a:rPr lang="en-US" dirty="0"/>
              <a:t>Learning rate –- weighting of </a:t>
            </a:r>
            <a:r>
              <a:rPr lang="en-US" dirty="0" err="1"/>
              <a:t>dE</a:t>
            </a:r>
            <a:r>
              <a:rPr lang="en-US" dirty="0"/>
              <a:t>/</a:t>
            </a:r>
            <a:r>
              <a:rPr lang="en-US" dirty="0" err="1"/>
              <a:t>dW</a:t>
            </a:r>
            <a:endParaRPr lang="en-US" dirty="0"/>
          </a:p>
          <a:p>
            <a:r>
              <a:rPr lang="en-US" dirty="0"/>
              <a:t>Decay rate – rate to reduce learning rate</a:t>
            </a:r>
          </a:p>
          <a:p>
            <a:r>
              <a:rPr lang="en-US" dirty="0"/>
              <a:t>Decay steps: number of steps to execute before changing learning rate</a:t>
            </a:r>
          </a:p>
          <a:p>
            <a:r>
              <a:rPr lang="en-US" dirty="0"/>
              <a:t>Number of epochs – number of times to cycle through the input data</a:t>
            </a:r>
          </a:p>
          <a:p>
            <a:r>
              <a:rPr lang="en-US" dirty="0"/>
              <a:t>Batch size: number of samples that going to be propagated through the network</a:t>
            </a:r>
          </a:p>
          <a:p>
            <a:endParaRPr lang="en-US" dirty="0"/>
          </a:p>
        </p:txBody>
      </p:sp>
    </p:spTree>
    <p:extLst>
      <p:ext uri="{BB962C8B-B14F-4D97-AF65-F5344CB8AC3E}">
        <p14:creationId xmlns:p14="http://schemas.microsoft.com/office/powerpoint/2010/main" val="157883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CNNs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5635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193789"/>
            <a:ext cx="8313420" cy="492443"/>
          </a:xfrm>
          <a:prstGeom prst="rect">
            <a:avLst/>
          </a:prstGeom>
          <a:noFill/>
          <a:ln>
            <a:noFill/>
          </a:ln>
        </p:spPr>
        <p:txBody>
          <a:bodyPr spcFirstLastPara="1" wrap="square" lIns="76188" tIns="38083" rIns="76188" bIns="38083" anchor="b" anchorCtr="0">
            <a:noAutofit/>
          </a:bodyPr>
          <a:lstStyle/>
          <a:p>
            <a:pPr lvl="0"/>
            <a:r>
              <a:rPr lang="en-US" dirty="0"/>
              <a:t>Convolution Neural Network (CNN)</a:t>
            </a:r>
            <a:endParaRPr dirty="0"/>
          </a:p>
        </p:txBody>
      </p:sp>
      <p:sp>
        <p:nvSpPr>
          <p:cNvPr id="89" name="Shape 89"/>
          <p:cNvSpPr txBox="1">
            <a:spLocks noGrp="1"/>
          </p:cNvSpPr>
          <p:nvPr>
            <p:ph type="body" idx="1"/>
          </p:nvPr>
        </p:nvSpPr>
        <p:spPr>
          <a:xfrm>
            <a:off x="4092775" y="846541"/>
            <a:ext cx="4872365" cy="3997715"/>
          </a:xfrm>
          <a:prstGeom prst="rect">
            <a:avLst/>
          </a:prstGeom>
          <a:noFill/>
          <a:ln>
            <a:noFill/>
          </a:ln>
        </p:spPr>
        <p:txBody>
          <a:bodyPr spcFirstLastPara="1" wrap="square" lIns="76188" tIns="38083" rIns="76188" bIns="38083" anchor="t" anchorCtr="0">
            <a:noAutofit/>
          </a:bodyPr>
          <a:lstStyle/>
          <a:p>
            <a:pPr marL="285739" indent="-285739">
              <a:spcBef>
                <a:spcPts val="1500"/>
              </a:spcBef>
            </a:pPr>
            <a:r>
              <a:rPr lang="en-US" dirty="0"/>
              <a:t>A CNN is made up of Layers: convolution, pooling, fully connected. </a:t>
            </a:r>
          </a:p>
          <a:p>
            <a:pPr marL="285739" indent="-285739">
              <a:spcBef>
                <a:spcPts val="1500"/>
              </a:spcBef>
            </a:pPr>
            <a:r>
              <a:rPr lang="en-US" dirty="0"/>
              <a:t>Each layer transforms an input 3D volume to an output 3D volume.</a:t>
            </a:r>
          </a:p>
          <a:p>
            <a:pPr marL="285739" indent="-285739">
              <a:spcBef>
                <a:spcPts val="1500"/>
              </a:spcBef>
            </a:pPr>
            <a:r>
              <a:rPr lang="en-US" dirty="0"/>
              <a:t>Learns local parameters in input space using a stack of (e.g., 3x3) convolution filters </a:t>
            </a:r>
          </a:p>
          <a:p>
            <a:pPr marL="285739" indent="-285739">
              <a:spcBef>
                <a:spcPts val="1500"/>
              </a:spcBef>
            </a:pPr>
            <a:r>
              <a:rPr lang="en-US" dirty="0"/>
              <a:t>The patterns the filters learn are translation invariant.</a:t>
            </a:r>
          </a:p>
          <a:p>
            <a:pPr marL="285739" indent="-285739">
              <a:spcBef>
                <a:spcPts val="1500"/>
              </a:spcBef>
            </a:pPr>
            <a:r>
              <a:rPr lang="en-US" dirty="0"/>
              <a:t>Learn spatial hierarchies of patterns by adding conv. and pooling layers. E.g., edges,  shapes, motifs.</a:t>
            </a:r>
          </a:p>
        </p:txBody>
      </p:sp>
      <p:pic>
        <p:nvPicPr>
          <p:cNvPr id="2" name="Picture 1"/>
          <p:cNvPicPr>
            <a:picLocks noChangeAspect="1"/>
          </p:cNvPicPr>
          <p:nvPr/>
        </p:nvPicPr>
        <p:blipFill>
          <a:blip r:embed="rId3"/>
          <a:stretch>
            <a:fillRect/>
          </a:stretch>
        </p:blipFill>
        <p:spPr>
          <a:xfrm>
            <a:off x="225736" y="826930"/>
            <a:ext cx="4045899" cy="3875904"/>
          </a:xfrm>
          <a:prstGeom prst="rect">
            <a:avLst/>
          </a:prstGeom>
        </p:spPr>
      </p:pic>
      <p:sp>
        <p:nvSpPr>
          <p:cNvPr id="3" name="TextBox 2"/>
          <p:cNvSpPr txBox="1"/>
          <p:nvPr/>
        </p:nvSpPr>
        <p:spPr>
          <a:xfrm>
            <a:off x="873063" y="4791788"/>
            <a:ext cx="2592728" cy="271934"/>
          </a:xfrm>
          <a:prstGeom prst="rect">
            <a:avLst/>
          </a:prstGeom>
          <a:noFill/>
        </p:spPr>
        <p:txBody>
          <a:bodyPr wrap="square" rtlCol="0">
            <a:spAutoFit/>
          </a:bodyPr>
          <a:lstStyle/>
          <a:p>
            <a:r>
              <a:rPr lang="en-US" sz="1167" dirty="0"/>
              <a:t>FRANÇOIS CHOLLET, 2018</a:t>
            </a:r>
          </a:p>
        </p:txBody>
      </p:sp>
    </p:spTree>
    <p:extLst>
      <p:ext uri="{BB962C8B-B14F-4D97-AF65-F5344CB8AC3E}">
        <p14:creationId xmlns:p14="http://schemas.microsoft.com/office/powerpoint/2010/main" val="2270041166"/>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One-Dimensional Convolutional Neural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rgbClr val="7030A0"/>
                </a:solidFill>
                <a:latin typeface="Trebuchet MS"/>
                <a:ea typeface="Trebuchet MS"/>
                <a:cs typeface="Trebuchet MS"/>
                <a:sym typeface="Trebuchet MS"/>
              </a:rPr>
              <a:t>If you finish early, complete the RNN model. </a:t>
            </a:r>
            <a:endParaRPr sz="1667" b="1" i="0" u="none" strike="noStrike" cap="none" dirty="0">
              <a:solidFill>
                <a:srgbClr val="7030A0"/>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821708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RECURRENT NEURAL NETWORK</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rebuchet MS"/>
                <a:ea typeface="Trebuchet MS"/>
                <a:cs typeface="Trebuchet MS"/>
                <a:sym typeface="Trebuchet MS"/>
              </a:rPr>
              <a:t>RNN = Recurrent Neural Network</a:t>
            </a:r>
            <a:endParaRPr sz="2000" b="0" i="0" u="none" strike="noStrike" cap="none">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Similar to traditional feed-forward network</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RNNs include previous output state</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Limited to looking back only a few steps due to vanishing gradient</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Errors are backpropagated through time</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Inputs from previous time steps get exponentially down weighted and are eventually driven to zero</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p>
        </p:txBody>
      </p:sp>
      <p:sp>
        <p:nvSpPr>
          <p:cNvPr id="3" name="Text Placeholder 2"/>
          <p:cNvSpPr>
            <a:spLocks noGrp="1"/>
          </p:cNvSpPr>
          <p:nvPr>
            <p:ph type="body" idx="1"/>
          </p:nvPr>
        </p:nvSpPr>
        <p:spPr>
          <a:xfrm>
            <a:off x="430625" y="1131175"/>
            <a:ext cx="8435893" cy="3191251"/>
          </a:xfrm>
        </p:spPr>
        <p:txBody>
          <a:bodyPr/>
          <a:lstStyle/>
          <a:p>
            <a:r>
              <a:rPr lang="en-US" dirty="0"/>
              <a:t>RNNs have connections between units along a sequence. </a:t>
            </a:r>
          </a:p>
          <a:p>
            <a:r>
              <a:rPr lang="en-US" dirty="0"/>
              <a:t>RNN’s use the hidden state from the last time step and the input at the current step to make predictions.</a:t>
            </a:r>
          </a:p>
          <a:p>
            <a:r>
              <a:rPr lang="en-US" dirty="0"/>
              <a:t>Allow RNN’s can capture dynamic temporal behavior for a time sequence. </a:t>
            </a:r>
          </a:p>
        </p:txBody>
      </p:sp>
      <p:pic>
        <p:nvPicPr>
          <p:cNvPr id="6" name="Picture 5"/>
          <p:cNvPicPr>
            <a:picLocks noChangeAspect="1"/>
          </p:cNvPicPr>
          <p:nvPr/>
        </p:nvPicPr>
        <p:blipFill>
          <a:blip r:embed="rId2"/>
          <a:stretch>
            <a:fillRect/>
          </a:stretch>
        </p:blipFill>
        <p:spPr>
          <a:xfrm>
            <a:off x="1664849" y="2539783"/>
            <a:ext cx="5894533" cy="2435193"/>
          </a:xfrm>
          <a:prstGeom prst="rect">
            <a:avLst/>
          </a:prstGeom>
        </p:spPr>
      </p:pic>
    </p:spTree>
    <p:extLst>
      <p:ext uri="{BB962C8B-B14F-4D97-AF65-F5344CB8AC3E}">
        <p14:creationId xmlns:p14="http://schemas.microsoft.com/office/powerpoint/2010/main" val="171311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311699" y="214629"/>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a:solidFill>
                  <a:schemeClr val="dk1"/>
                </a:solidFill>
                <a:latin typeface="Trebuchet MS"/>
                <a:ea typeface="Trebuchet MS"/>
                <a:cs typeface="Trebuchet MS"/>
                <a:sym typeface="Trebuchet MS"/>
              </a:rPr>
              <a:t>LEVELS OF NLP</a:t>
            </a:r>
            <a:endParaRPr sz="2800" b="0" i="0" u="none" strike="noStrike" cap="none">
              <a:solidFill>
                <a:schemeClr val="dk1"/>
              </a:solidFill>
              <a:latin typeface="Arial"/>
              <a:ea typeface="Arial"/>
              <a:cs typeface="Arial"/>
              <a:sym typeface="Arial"/>
            </a:endParaRPr>
          </a:p>
        </p:txBody>
      </p:sp>
      <p:sp>
        <p:nvSpPr>
          <p:cNvPr id="183" name="Google Shape;183;p36"/>
          <p:cNvSpPr txBox="1">
            <a:spLocks noGrp="1"/>
          </p:cNvSpPr>
          <p:nvPr>
            <p:ph type="body" idx="1"/>
          </p:nvPr>
        </p:nvSpPr>
        <p:spPr>
          <a:xfrm>
            <a:off x="244917" y="1026064"/>
            <a:ext cx="6787744" cy="3957403"/>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200000"/>
              </a:lnSpc>
              <a:spcBef>
                <a:spcPts val="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Phonology</a:t>
            </a:r>
            <a:r>
              <a:rPr lang="en-US" sz="2400" b="0" i="0" u="none" strike="noStrike" cap="none" dirty="0">
                <a:solidFill>
                  <a:schemeClr val="dk1"/>
                </a:solidFill>
                <a:latin typeface="Trebuchet MS"/>
                <a:ea typeface="Trebuchet MS"/>
                <a:cs typeface="Trebuchet MS"/>
                <a:sym typeface="Trebuchet MS"/>
              </a:rPr>
              <a:t> - how do we pronounce words</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Morphology</a:t>
            </a:r>
            <a:r>
              <a:rPr lang="en-US" sz="2400" b="0" i="0" u="none" strike="noStrike" cap="none" dirty="0">
                <a:solidFill>
                  <a:schemeClr val="dk1"/>
                </a:solidFill>
                <a:latin typeface="Trebuchet MS"/>
                <a:ea typeface="Trebuchet MS"/>
                <a:cs typeface="Trebuchet MS"/>
                <a:sym typeface="Trebuchet MS"/>
              </a:rPr>
              <a:t> – how words are formed </a:t>
            </a:r>
            <a:endParaRPr sz="2400" b="0" i="0" u="none" strike="noStrike" cap="none" dirty="0">
              <a:solidFill>
                <a:schemeClr val="dk1"/>
              </a:solidFill>
              <a:latin typeface="Trebuchet MS"/>
              <a:ea typeface="Trebuchet MS"/>
              <a:cs typeface="Trebuchet MS"/>
              <a:sym typeface="Trebuchet MS"/>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Syntax</a:t>
            </a:r>
            <a:r>
              <a:rPr lang="en-US" sz="2400" b="0" i="0" u="none" strike="noStrike" cap="none" dirty="0">
                <a:solidFill>
                  <a:schemeClr val="dk1"/>
                </a:solidFill>
                <a:latin typeface="Trebuchet MS"/>
                <a:ea typeface="Trebuchet MS"/>
                <a:cs typeface="Trebuchet MS"/>
                <a:sym typeface="Trebuchet MS"/>
              </a:rPr>
              <a:t> - how the sentences are constructed</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Semantics</a:t>
            </a:r>
            <a:r>
              <a:rPr lang="en-US" sz="2400" b="0" i="0" u="none" strike="noStrike" cap="none" dirty="0">
                <a:solidFill>
                  <a:schemeClr val="dk1"/>
                </a:solidFill>
                <a:latin typeface="Trebuchet MS"/>
                <a:ea typeface="Trebuchet MS"/>
                <a:cs typeface="Trebuchet MS"/>
                <a:sym typeface="Trebuchet MS"/>
              </a:rPr>
              <a:t> - what does all of this mean</a:t>
            </a:r>
            <a:endParaRPr sz="1800" b="0" i="0" u="none" strike="noStrike" cap="none" dirty="0">
              <a:solidFill>
                <a:schemeClr val="dk2"/>
              </a:solidFill>
              <a:latin typeface="Arial"/>
              <a:ea typeface="Arial"/>
              <a:cs typeface="Arial"/>
              <a:sym typeface="Arial"/>
            </a:endParaRPr>
          </a:p>
        </p:txBody>
      </p:sp>
      <p:sp>
        <p:nvSpPr>
          <p:cNvPr id="184" name="Google Shape;184;p36"/>
          <p:cNvSpPr/>
          <p:nvPr/>
        </p:nvSpPr>
        <p:spPr>
          <a:xfrm>
            <a:off x="7099443" y="1026064"/>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Phonology</a:t>
            </a: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7099443" y="1967077"/>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Morphology</a:t>
            </a: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7099443" y="2908091"/>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Syntax</a:t>
            </a:r>
            <a:endParaRPr sz="1400" b="0" i="0" u="none" strike="noStrike" cap="none">
              <a:solidFill>
                <a:srgbClr val="000000"/>
              </a:solidFill>
              <a:latin typeface="Arial"/>
              <a:ea typeface="Arial"/>
              <a:cs typeface="Arial"/>
              <a:sym typeface="Arial"/>
            </a:endParaRPr>
          </a:p>
        </p:txBody>
      </p:sp>
      <p:sp>
        <p:nvSpPr>
          <p:cNvPr id="187" name="Google Shape;187;p36"/>
          <p:cNvSpPr/>
          <p:nvPr/>
        </p:nvSpPr>
        <p:spPr>
          <a:xfrm>
            <a:off x="7099443" y="3840690"/>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Semantics</a:t>
            </a:r>
            <a:endParaRPr sz="1400" b="0" i="0" u="none" strike="noStrike" cap="none">
              <a:solidFill>
                <a:srgbClr val="000000"/>
              </a:solidFill>
              <a:latin typeface="Arial"/>
              <a:ea typeface="Arial"/>
              <a:cs typeface="Arial"/>
              <a:sym typeface="Arial"/>
            </a:endParaRPr>
          </a:p>
        </p:txBody>
      </p:sp>
      <p:sp>
        <p:nvSpPr>
          <p:cNvPr id="188" name="Google Shape;188;p36"/>
          <p:cNvSpPr/>
          <p:nvPr/>
        </p:nvSpPr>
        <p:spPr>
          <a:xfrm>
            <a:off x="6739845" y="1663816"/>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9" name="Google Shape;189;p36"/>
          <p:cNvSpPr/>
          <p:nvPr/>
        </p:nvSpPr>
        <p:spPr>
          <a:xfrm>
            <a:off x="6739847" y="2567439"/>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0" name="Google Shape;190;p36"/>
          <p:cNvSpPr/>
          <p:nvPr/>
        </p:nvSpPr>
        <p:spPr>
          <a:xfrm>
            <a:off x="6739846" y="3500038"/>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LONG SHORT TERM MEMORY</a:t>
            </a:r>
            <a:endParaRPr dirty="0">
              <a:solidFill>
                <a:srgbClr val="7030A0"/>
              </a:solidFill>
            </a:endParaRPr>
          </a:p>
        </p:txBody>
      </p:sp>
      <p:sp>
        <p:nvSpPr>
          <p:cNvPr id="255" name="Google Shape;255;p47"/>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LSTM = Long Short Term Memory</a:t>
            </a:r>
            <a:endParaRPr sz="2000" b="0" i="0" u="none" strike="noStrike" cap="none" dirty="0">
              <a:solidFill>
                <a:schemeClr val="dk2"/>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Variant of RNN</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No (less) of a vanishing gradient problem</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LSTMs can learn “very deep” tasks that require memories of words N words ago</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88065" y="1204574"/>
            <a:ext cx="5080486" cy="266558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5168550" y="1553030"/>
            <a:ext cx="3530906" cy="1968671"/>
          </a:xfrm>
          <a:prstGeom prst="rect">
            <a:avLst/>
          </a:prstGeom>
        </p:spPr>
      </p:pic>
    </p:spTree>
    <p:extLst>
      <p:ext uri="{BB962C8B-B14F-4D97-AF65-F5344CB8AC3E}">
        <p14:creationId xmlns:p14="http://schemas.microsoft.com/office/powerpoint/2010/main" val="87278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92673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LSTM network </a:t>
            </a:r>
            <a:r>
              <a:rPr lang="en-US" dirty="0"/>
              <a:t>a</a:t>
            </a:r>
            <a:r>
              <a:rPr lang="en-US" sz="1667" b="0" i="0" u="none" strike="noStrike" cap="none" dirty="0">
                <a:solidFill>
                  <a:schemeClr val="dk2"/>
                </a:solidFill>
                <a:latin typeface="Trebuchet MS"/>
                <a:ea typeface="Trebuchet MS"/>
                <a:cs typeface="Trebuchet MS"/>
                <a:sym typeface="Trebuchet MS"/>
              </a:rPr>
              <a:t>rchitecture</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p>
          <a:p>
            <a:pPr marL="465646" marR="0" lvl="0" indent="-342900" algn="l" rtl="0">
              <a:lnSpc>
                <a:spcPct val="90000"/>
              </a:lnSpc>
              <a:spcBef>
                <a:spcPts val="750"/>
              </a:spcBef>
              <a:spcAft>
                <a:spcPts val="0"/>
              </a:spcAft>
              <a:buClr>
                <a:schemeClr val="dk1"/>
              </a:buClr>
              <a:buSzPts val="1667"/>
              <a:buFont typeface="+mj-lt"/>
              <a:buAutoNum type="arabicPeriod"/>
            </a:pPr>
            <a:endParaRPr lang="en-US" dirty="0"/>
          </a:p>
          <a:p>
            <a:pPr marL="122746" lvl="0" indent="0">
              <a:buNone/>
            </a:pPr>
            <a:r>
              <a:rPr lang="en-US" b="1">
                <a:solidFill>
                  <a:srgbClr val="7030A0"/>
                </a:solidFill>
              </a:rPr>
              <a:t>This can be a take-home exercise.</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898169693"/>
      </p:ext>
    </p:extLst>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References</a:t>
            </a:r>
          </a:p>
        </p:txBody>
      </p:sp>
      <p:sp>
        <p:nvSpPr>
          <p:cNvPr id="3" name="Content Placeholder 2"/>
          <p:cNvSpPr>
            <a:spLocks noGrp="1"/>
          </p:cNvSpPr>
          <p:nvPr>
            <p:ph idx="1"/>
          </p:nvPr>
        </p:nvSpPr>
        <p:spPr/>
        <p:txBody>
          <a:bodyPr>
            <a:normAutofit fontScale="70000" lnSpcReduction="20000"/>
          </a:bodyPr>
          <a:lstStyle/>
          <a:p>
            <a:r>
              <a:rPr lang="en-US" dirty="0"/>
              <a:t>Neural Responding Machine for Short-Text Conversation (2015-03)</a:t>
            </a:r>
          </a:p>
          <a:p>
            <a:r>
              <a:rPr lang="en-US" dirty="0"/>
              <a:t>A Neural Conversational Model (2015-06)</a:t>
            </a:r>
          </a:p>
          <a:p>
            <a:r>
              <a:rPr lang="en-US" dirty="0"/>
              <a:t>A Neural Network Approach to Context-Sensitive Generation of Conversational Responses (2015-06)</a:t>
            </a:r>
          </a:p>
          <a:p>
            <a:r>
              <a:rPr lang="en-US" dirty="0"/>
              <a:t>The Ubuntu Dialogue Corpus: A Large Dataset for Research in Unstructured Multi-Turn Dialogue Systems (2015-06)</a:t>
            </a:r>
          </a:p>
          <a:p>
            <a:r>
              <a:rPr lang="en-US" dirty="0"/>
              <a:t>Building End-To-End Dialogue Systems Using Generative Hierarchical Neural Network Models (2015-07)</a:t>
            </a:r>
          </a:p>
          <a:p>
            <a:r>
              <a:rPr lang="en-US" dirty="0"/>
              <a:t>A Diversity-Promoting Objective Function for Neural Conversation Models (2015-10)</a:t>
            </a:r>
          </a:p>
          <a:p>
            <a:r>
              <a:rPr lang="en-US" dirty="0"/>
              <a:t>Attention with Intention for a Neural Network Conversation Model (2015-10)</a:t>
            </a:r>
          </a:p>
          <a:p>
            <a:r>
              <a:rPr lang="en-US" dirty="0"/>
              <a:t>Improved Deep Learning Baselines for Ubuntu Corpus Dialogs (2015-10)</a:t>
            </a:r>
          </a:p>
          <a:p>
            <a:r>
              <a:rPr lang="en-US" dirty="0"/>
              <a:t>A Survey of Available Corpora for Building Data-Driven Dialogue Systems (2015-12)</a:t>
            </a:r>
          </a:p>
          <a:p>
            <a:r>
              <a:rPr lang="en-US" dirty="0"/>
              <a:t>Incorporating Copying Mechanism in Sequence-to-Sequence Learning (2016-03)</a:t>
            </a:r>
          </a:p>
          <a:p>
            <a:r>
              <a:rPr lang="en-US" dirty="0"/>
              <a:t>A Persona-Based Neural Conversation Model (2016-03)</a:t>
            </a:r>
          </a:p>
          <a:p>
            <a:r>
              <a:rPr lang="en-US" dirty="0"/>
              <a:t>How NOT To Evaluate Your Dialogue System: An Empirical Study of Unsupervised Evaluation Metrics for Dialogue Response Generation (2016-03)</a:t>
            </a:r>
          </a:p>
        </p:txBody>
      </p:sp>
    </p:spTree>
    <p:extLst>
      <p:ext uri="{BB962C8B-B14F-4D97-AF65-F5344CB8AC3E}">
        <p14:creationId xmlns:p14="http://schemas.microsoft.com/office/powerpoint/2010/main" val="1714131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720329"/>
          </a:xfrm>
        </p:spPr>
        <p:txBody>
          <a:bodyPr/>
          <a:lstStyle/>
          <a:p>
            <a:r>
              <a:rPr lang="en-US" dirty="0"/>
              <a:t>Learning resources</a:t>
            </a:r>
          </a:p>
        </p:txBody>
      </p:sp>
      <p:sp>
        <p:nvSpPr>
          <p:cNvPr id="4" name="TextBox 3"/>
          <p:cNvSpPr txBox="1"/>
          <p:nvPr/>
        </p:nvSpPr>
        <p:spPr>
          <a:xfrm>
            <a:off x="1440753" y="793033"/>
            <a:ext cx="5872162" cy="4247317"/>
          </a:xfrm>
          <a:prstGeom prst="rect">
            <a:avLst/>
          </a:prstGeom>
          <a:noFill/>
        </p:spPr>
        <p:txBody>
          <a:bodyPr wrap="square" rtlCol="0">
            <a:spAutoFit/>
          </a:bodyPr>
          <a:lstStyle/>
          <a:p>
            <a:r>
              <a:rPr lang="en-US" sz="1800" dirty="0"/>
              <a:t>Stanford class on deep learning for NLP.</a:t>
            </a:r>
            <a:r>
              <a:rPr lang="en-US" sz="1800" dirty="0">
                <a:hlinkClick r:id="rId3"/>
              </a:rPr>
              <a:t>http://cs224d.stanford.edu/syllabus.html</a:t>
            </a:r>
            <a:endParaRPr lang="en-US" sz="1800" dirty="0"/>
          </a:p>
          <a:p>
            <a:endParaRPr lang="en-US" sz="1800" dirty="0"/>
          </a:p>
          <a:p>
            <a:r>
              <a:rPr lang="en-US" sz="1800" dirty="0"/>
              <a:t>Hinton’s Coursera Course. Get it right from the horse’s mouth. He explains things well.</a:t>
            </a:r>
          </a:p>
          <a:p>
            <a:r>
              <a:rPr lang="en-US" sz="1800" dirty="0">
                <a:hlinkClick r:id="rId4"/>
              </a:rPr>
              <a:t>https://www.coursera.org/course/neuralnets</a:t>
            </a:r>
            <a:endParaRPr lang="en-US" sz="1800" dirty="0"/>
          </a:p>
          <a:p>
            <a:endParaRPr lang="en-US" sz="1800" dirty="0"/>
          </a:p>
          <a:p>
            <a:r>
              <a:rPr lang="en-US" sz="1800" dirty="0"/>
              <a:t>Online textbook in preparation for deep learning from Yoshua Bengio and friends. Clear and understandable.</a:t>
            </a:r>
          </a:p>
          <a:p>
            <a:r>
              <a:rPr lang="en-US" sz="1800" dirty="0">
                <a:hlinkClick r:id="rId5"/>
              </a:rPr>
              <a:t>http://www.iro.umontreal.ca/~bengioy/dlbook/</a:t>
            </a:r>
            <a:endParaRPr lang="en-US" sz="1800" dirty="0"/>
          </a:p>
          <a:p>
            <a:endParaRPr lang="en-US" sz="1800" dirty="0"/>
          </a:p>
          <a:p>
            <a:r>
              <a:rPr lang="en-US" sz="1800" dirty="0"/>
              <a:t>TensorFlow tutorials.</a:t>
            </a:r>
          </a:p>
          <a:p>
            <a:r>
              <a:rPr lang="en-US" sz="1800" dirty="0">
                <a:hlinkClick r:id="rId6"/>
              </a:rPr>
              <a:t>https://www.tensorflow.org/versions/r0.8/tutorials/index.html</a:t>
            </a:r>
            <a:endParaRPr lang="en-US" sz="1800" dirty="0"/>
          </a:p>
          <a:p>
            <a:endParaRPr lang="en-US" sz="1800" dirty="0"/>
          </a:p>
        </p:txBody>
      </p:sp>
    </p:spTree>
    <p:extLst>
      <p:ext uri="{BB962C8B-B14F-4D97-AF65-F5344CB8AC3E}">
        <p14:creationId xmlns:p14="http://schemas.microsoft.com/office/powerpoint/2010/main" val="3513065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Sources</a:t>
            </a:r>
          </a:p>
        </p:txBody>
      </p:sp>
      <p:sp>
        <p:nvSpPr>
          <p:cNvPr id="3" name="Content Placeholder 2"/>
          <p:cNvSpPr>
            <a:spLocks noGrp="1"/>
          </p:cNvSpPr>
          <p:nvPr>
            <p:ph idx="1"/>
          </p:nvPr>
        </p:nvSpPr>
        <p:spPr/>
        <p:txBody>
          <a:bodyPr/>
          <a:lstStyle/>
          <a:p>
            <a:r>
              <a:rPr lang="en-US" sz="1800" dirty="0">
                <a:hlinkClick r:id="rId2"/>
              </a:rPr>
              <a:t>https://cis.ctsi.mcw.edu/deid/</a:t>
            </a:r>
            <a:endParaRPr lang="en-US" sz="1800" dirty="0"/>
          </a:p>
          <a:p>
            <a:r>
              <a:rPr lang="en-US" sz="1800" dirty="0">
                <a:hlinkClick r:id="rId3"/>
              </a:rPr>
              <a:t>https://cis.ctsi.mcw.edu/nlp/</a:t>
            </a:r>
            <a:endParaRPr lang="en-US" sz="1800" dirty="0"/>
          </a:p>
          <a:p>
            <a:r>
              <a:rPr lang="en-US" sz="1800" dirty="0">
                <a:hlinkClick r:id="rId4"/>
              </a:rPr>
              <a:t>https://github.com/jayurbain/machine-learning</a:t>
            </a:r>
            <a:endParaRPr lang="en-US" sz="1800" dirty="0"/>
          </a:p>
          <a:p>
            <a:r>
              <a:rPr lang="en-US" sz="1800" dirty="0">
                <a:hlinkClick r:id="rId5"/>
              </a:rPr>
              <a:t>https://github.com/jayurbain/ctsi-mcw-deid-service</a:t>
            </a:r>
            <a:endParaRPr lang="en-US" sz="1800" dirty="0"/>
          </a:p>
          <a:p>
            <a:r>
              <a:rPr lang="en-US" sz="1800" dirty="0">
                <a:hlinkClick r:id="rId5"/>
              </a:rPr>
              <a:t>https://github.com/jayurbain/ctsi-mcw-deid-service</a:t>
            </a:r>
            <a:endParaRPr lang="en-US" sz="1800" dirty="0"/>
          </a:p>
          <a:p>
            <a:endParaRPr lang="en-US" dirty="0"/>
          </a:p>
          <a:p>
            <a:pPr marL="0" indent="0"/>
            <a:endParaRPr lang="en-US" dirty="0"/>
          </a:p>
          <a:p>
            <a:endParaRPr lang="en-US" dirty="0"/>
          </a:p>
          <a:p>
            <a:endParaRPr lang="en-US" dirty="0"/>
          </a:p>
        </p:txBody>
      </p:sp>
    </p:spTree>
    <p:extLst>
      <p:ext uri="{BB962C8B-B14F-4D97-AF65-F5344CB8AC3E}">
        <p14:creationId xmlns:p14="http://schemas.microsoft.com/office/powerpoint/2010/main" val="4100882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6B9-FF29-C643-8764-454C1E673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299C8-405D-4A49-A180-81131AD69C7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AE4462-E3A3-A048-8F93-417D3EA091FA}"/>
              </a:ext>
            </a:extLst>
          </p:cNvPr>
          <p:cNvSpPr>
            <a:spLocks noGrp="1"/>
          </p:cNvSpPr>
          <p:nvPr>
            <p:ph type="sldNum" sz="quarter" idx="12"/>
          </p:nvPr>
        </p:nvSpPr>
        <p:spPr/>
        <p:txBody>
          <a:bodyPr/>
          <a:lstStyle/>
          <a:p>
            <a:fld id="{22DB20FB-EC85-4FB1-B6A4-5F93CD205382}" type="slidenum">
              <a:rPr lang="en-US" smtClean="0"/>
              <a:t>57</a:t>
            </a:fld>
            <a:endParaRPr lang="en-US"/>
          </a:p>
        </p:txBody>
      </p:sp>
    </p:spTree>
    <p:extLst>
      <p:ext uri="{BB962C8B-B14F-4D97-AF65-F5344CB8AC3E}">
        <p14:creationId xmlns:p14="http://schemas.microsoft.com/office/powerpoint/2010/main" val="1192980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 (LSTM)</a:t>
            </a:r>
          </a:p>
        </p:txBody>
      </p:sp>
      <p:sp>
        <p:nvSpPr>
          <p:cNvPr id="3" name="Text Placeholder 2"/>
          <p:cNvSpPr>
            <a:spLocks noGrp="1"/>
          </p:cNvSpPr>
          <p:nvPr>
            <p:ph type="body" idx="1"/>
          </p:nvPr>
        </p:nvSpPr>
        <p:spPr>
          <a:xfrm>
            <a:off x="194038" y="1252254"/>
            <a:ext cx="8527148" cy="3599380"/>
          </a:xfrm>
        </p:spPr>
        <p:txBody>
          <a:bodyPr/>
          <a:lstStyle/>
          <a:p>
            <a:r>
              <a:rPr lang="en-US" dirty="0"/>
              <a:t>RNN’s have trouble with long-term dependencies.</a:t>
            </a:r>
          </a:p>
          <a:p>
            <a:r>
              <a:rPr lang="en-US" dirty="0"/>
              <a:t>Long chain of differentiation when back propagating can cause vanishing gradients </a:t>
            </a:r>
          </a:p>
          <a:p>
            <a:r>
              <a:rPr lang="en-US" dirty="0"/>
              <a:t>Compose RNN with LSTM cells for "remembering" cell state over arbitrary time intervals</a:t>
            </a:r>
          </a:p>
          <a:p>
            <a:r>
              <a:rPr lang="en-US" dirty="0"/>
              <a:t>Forget gate – what to forget:</a:t>
            </a:r>
          </a:p>
          <a:p>
            <a:endParaRPr lang="en-US" dirty="0"/>
          </a:p>
          <a:p>
            <a:r>
              <a:rPr lang="en-US" dirty="0"/>
              <a:t>Input gate – what to save:</a:t>
            </a:r>
          </a:p>
          <a:p>
            <a:endParaRPr lang="en-US" dirty="0"/>
          </a:p>
          <a:p>
            <a:r>
              <a:rPr lang="en-US" dirty="0"/>
              <a:t>Update cell state: </a:t>
            </a:r>
          </a:p>
          <a:p>
            <a:endParaRPr lang="en-US" dirty="0"/>
          </a:p>
          <a:p>
            <a:r>
              <a:rPr lang="en-US" dirty="0"/>
              <a:t>Output:</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3743518" y="2435174"/>
            <a:ext cx="2582333" cy="518583"/>
          </a:xfrm>
          <a:prstGeom prst="rect">
            <a:avLst/>
          </a:prstGeom>
        </p:spPr>
      </p:pic>
      <p:pic>
        <p:nvPicPr>
          <p:cNvPr id="7" name="Picture 6"/>
          <p:cNvPicPr>
            <a:picLocks noChangeAspect="1"/>
          </p:cNvPicPr>
          <p:nvPr/>
        </p:nvPicPr>
        <p:blipFill>
          <a:blip r:embed="rId4"/>
          <a:stretch>
            <a:fillRect/>
          </a:stretch>
        </p:blipFill>
        <p:spPr>
          <a:xfrm>
            <a:off x="3571979" y="2965517"/>
            <a:ext cx="3227917" cy="772583"/>
          </a:xfrm>
          <a:prstGeom prst="rect">
            <a:avLst/>
          </a:prstGeom>
        </p:spPr>
      </p:pic>
      <p:pic>
        <p:nvPicPr>
          <p:cNvPr id="8" name="Picture 7"/>
          <p:cNvPicPr>
            <a:picLocks noChangeAspect="1"/>
          </p:cNvPicPr>
          <p:nvPr/>
        </p:nvPicPr>
        <p:blipFill>
          <a:blip r:embed="rId5"/>
          <a:stretch>
            <a:fillRect/>
          </a:stretch>
        </p:blipFill>
        <p:spPr>
          <a:xfrm>
            <a:off x="3656258" y="3829708"/>
            <a:ext cx="2190750" cy="423333"/>
          </a:xfrm>
          <a:prstGeom prst="rect">
            <a:avLst/>
          </a:prstGeom>
        </p:spPr>
      </p:pic>
      <p:pic>
        <p:nvPicPr>
          <p:cNvPr id="9" name="Picture 8"/>
          <p:cNvPicPr>
            <a:picLocks noChangeAspect="1"/>
          </p:cNvPicPr>
          <p:nvPr/>
        </p:nvPicPr>
        <p:blipFill>
          <a:blip r:embed="rId6"/>
          <a:stretch>
            <a:fillRect/>
          </a:stretch>
        </p:blipFill>
        <p:spPr>
          <a:xfrm>
            <a:off x="3622840" y="4310940"/>
            <a:ext cx="2963333" cy="762000"/>
          </a:xfrm>
          <a:prstGeom prst="rect">
            <a:avLst/>
          </a:prstGeom>
        </p:spPr>
      </p:pic>
    </p:spTree>
    <p:extLst>
      <p:ext uri="{BB962C8B-B14F-4D97-AF65-F5344CB8AC3E}">
        <p14:creationId xmlns:p14="http://schemas.microsoft.com/office/powerpoint/2010/main" val="2978999419"/>
      </p:ext>
    </p:extLst>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1"/>
              </a:buClr>
              <a:buSzPts val="1400"/>
              <a:buFont typeface="Arial"/>
              <a:buNone/>
            </a:pPr>
            <a:r>
              <a:rPr lang="en-US" sz="3000" b="1" i="0" u="none" strike="noStrike" cap="none" dirty="0">
                <a:solidFill>
                  <a:srgbClr val="7030A0"/>
                </a:solidFill>
                <a:sym typeface="Trebuchet MS"/>
              </a:rPr>
              <a:t>VISUAL COMPARISON - RNN / LSTM</a:t>
            </a:r>
            <a:endParaRPr dirty="0">
              <a:solidFill>
                <a:srgbClr val="7030A0"/>
              </a:solidFill>
            </a:endParaRPr>
          </a:p>
        </p:txBody>
      </p:sp>
      <p:sp>
        <p:nvSpPr>
          <p:cNvPr id="261" name="Google Shape;261;p48"/>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750"/>
              </a:spcBef>
              <a:spcAft>
                <a:spcPts val="750"/>
              </a:spcAft>
              <a:buClr>
                <a:schemeClr val="dk1"/>
              </a:buClr>
              <a:buSzPts val="1800"/>
              <a:buFont typeface="Trebuchet MS"/>
              <a:buNone/>
            </a:pPr>
            <a:endParaRPr sz="2000" b="0" i="0" u="none" strike="noStrike" cap="none">
              <a:solidFill>
                <a:schemeClr val="lt2"/>
              </a:solidFill>
              <a:latin typeface="Trebuchet MS"/>
              <a:ea typeface="Trebuchet MS"/>
              <a:cs typeface="Trebuchet MS"/>
              <a:sym typeface="Trebuchet MS"/>
            </a:endParaRPr>
          </a:p>
        </p:txBody>
      </p:sp>
      <p:pic>
        <p:nvPicPr>
          <p:cNvPr id="262" name="Google Shape;262;p48" descr="https://www.researchgate.net/profile/Marijn_Stollenga/publication/304346489/figure/fig13/AS:376211038588933@1466707109201/Figure-74-RNN-and-LSTM-A-graphical-representation-of-the-RNN-and-LSTM-networks-are.png"/>
          <p:cNvPicPr preferRelativeResize="0"/>
          <p:nvPr/>
        </p:nvPicPr>
        <p:blipFill rotWithShape="1">
          <a:blip r:embed="rId3">
            <a:alphaModFix/>
          </a:blip>
          <a:srcRect/>
          <a:stretch/>
        </p:blipFill>
        <p:spPr>
          <a:xfrm>
            <a:off x="2283619" y="1626192"/>
            <a:ext cx="4576762" cy="3214548"/>
          </a:xfrm>
          <a:prstGeom prst="rect">
            <a:avLst/>
          </a:prstGeom>
          <a:noFill/>
          <a:ln>
            <a:noFill/>
          </a:ln>
        </p:spPr>
      </p:pic>
    </p:spTree>
    <p:extLst>
      <p:ext uri="{BB962C8B-B14F-4D97-AF65-F5344CB8AC3E}">
        <p14:creationId xmlns:p14="http://schemas.microsoft.com/office/powerpoint/2010/main" val="392245722"/>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Keyword search	 </a:t>
            </a:r>
            <a:endParaRPr sz="2000" b="0" i="0" u="none" strike="noStrike" cap="none" dirty="0">
              <a:solidFill>
                <a:schemeClr val="dk2"/>
              </a:solidFill>
              <a:latin typeface="Arial"/>
              <a:ea typeface="Arial"/>
              <a:cs typeface="Aria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tx1"/>
                </a:solidFill>
                <a:latin typeface="Calibri"/>
                <a:ea typeface="Calibri"/>
                <a:cs typeface="Calibri"/>
                <a:sym typeface="Calibri"/>
              </a:rPr>
              <a:t>Text c</a:t>
            </a:r>
            <a:r>
              <a:rPr lang="en-US" sz="2000" b="0" i="0" u="none" strike="noStrike" cap="none" dirty="0">
                <a:solidFill>
                  <a:schemeClr val="tx1"/>
                </a:solidFill>
                <a:latin typeface="Calibri"/>
                <a:ea typeface="Calibri"/>
                <a:cs typeface="Calibri"/>
                <a:sym typeface="Calibri"/>
              </a:rPr>
              <a:t>lassification</a:t>
            </a:r>
            <a:endParaRPr lang="en-US" sz="2000" b="0" i="0" u="none" strike="noStrike" cap="none" dirty="0">
              <a:solidFill>
                <a:schemeClr val="dk1"/>
              </a:solidFill>
              <a:latin typeface="Calibri"/>
              <a:ea typeface="Calibri"/>
              <a:cs typeface="Calibri"/>
              <a:sym typeface="Calibri"/>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Machine </a:t>
            </a:r>
            <a:r>
              <a:rPr lang="en-US" sz="2000" b="0" i="0" u="none" strike="noStrike" cap="none" dirty="0">
                <a:solidFill>
                  <a:schemeClr val="tx1"/>
                </a:solidFill>
                <a:latin typeface="Calibri"/>
                <a:ea typeface="Calibri"/>
                <a:cs typeface="Calibri"/>
                <a:sym typeface="Calibri"/>
              </a:rPr>
              <a:t>translation </a:t>
            </a:r>
            <a:endParaRPr sz="2000" b="0" i="0" u="none" strike="noStrike" cap="none" dirty="0">
              <a:solidFill>
                <a:schemeClr val="tx1"/>
              </a:solidFil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Q</a:t>
            </a:r>
            <a:r>
              <a:rPr lang="en-US" sz="2000" b="0" i="0" u="none" strike="noStrike" cap="none" dirty="0">
                <a:solidFill>
                  <a:schemeClr val="dk1"/>
                </a:solidFill>
                <a:latin typeface="Calibri"/>
                <a:ea typeface="Calibri"/>
                <a:cs typeface="Calibri"/>
                <a:sym typeface="Calibri"/>
              </a:rPr>
              <a:t>uestion answering, chatbot dialog systems </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Much more...</a:t>
            </a:r>
            <a:endParaRPr sz="2000" b="0" i="0" u="none" strike="noStrike" cap="none" dirty="0">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Recurrent Neurons</a:t>
            </a:r>
          </a:p>
        </p:txBody>
      </p:sp>
      <p:sp>
        <p:nvSpPr>
          <p:cNvPr id="12" name="Oval 11">
            <a:extLst>
              <a:ext uri="{FF2B5EF4-FFF2-40B4-BE49-F238E27FC236}">
                <a16:creationId xmlns:a16="http://schemas.microsoft.com/office/drawing/2014/main" id="{0FEE55DE-72DB-4CE1-8E36-F7F9EBD6D5F6}"/>
              </a:ext>
            </a:extLst>
          </p:cNvPr>
          <p:cNvSpPr/>
          <p:nvPr/>
        </p:nvSpPr>
        <p:spPr>
          <a:xfrm>
            <a:off x="2458762"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2598787"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2598788"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2594182" y="2500067"/>
            <a:ext cx="207237" cy="10583"/>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213735" y="2487898"/>
            <a:ext cx="355633"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3830739"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3970764"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3970764"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4247425" y="2218800"/>
            <a:ext cx="203029" cy="558326"/>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3830738" y="2970572"/>
            <a:ext cx="397866"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473093" y="2970572"/>
            <a:ext cx="280846" cy="323165"/>
          </a:xfrm>
          <a:prstGeom prst="rect">
            <a:avLst/>
          </a:prstGeom>
          <a:noFill/>
        </p:spPr>
        <p:txBody>
          <a:bodyPr wrap="none" rtlCol="0">
            <a:spAutoFit/>
          </a:bodyPr>
          <a:lstStyle/>
          <a:p>
            <a:r>
              <a:rPr lang="en-US" sz="1500" dirty="0">
                <a:solidFill>
                  <a:schemeClr val="bg1"/>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484736" y="1655205"/>
            <a:ext cx="280846" cy="323165"/>
          </a:xfrm>
          <a:prstGeom prst="rect">
            <a:avLst/>
          </a:prstGeom>
          <a:noFill/>
        </p:spPr>
        <p:txBody>
          <a:bodyPr wrap="none" rtlCol="0">
            <a:spAutoFit/>
          </a:bodyPr>
          <a:lstStyle/>
          <a:p>
            <a:r>
              <a:rPr lang="en-US" sz="1500" dirty="0">
                <a:solidFill>
                  <a:schemeClr val="bg1"/>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3830738" y="1645689"/>
            <a:ext cx="397866"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4587090"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4727115"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4727116"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002565" y="2215804"/>
            <a:ext cx="199276" cy="55215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4587090" y="2966365"/>
            <a:ext cx="308098" cy="323165"/>
          </a:xfrm>
          <a:prstGeom prst="rect">
            <a:avLst/>
          </a:prstGeom>
          <a:noFill/>
        </p:spPr>
        <p:txBody>
          <a:bodyPr wrap="none" rtlCol="0">
            <a:spAutoFit/>
          </a:bodyPr>
          <a:lstStyle/>
          <a:p>
            <a:r>
              <a:rPr lang="en-US" sz="1500" dirty="0" err="1">
                <a:solidFill>
                  <a:schemeClr val="bg1"/>
                </a:solidFill>
              </a:rPr>
              <a:t>x</a:t>
            </a:r>
            <a:r>
              <a:rPr lang="en-US" sz="1167" baseline="-25000" dirty="0" err="1">
                <a:solidFill>
                  <a:schemeClr val="bg1"/>
                </a:solidFill>
              </a:rPr>
              <a:t>t</a:t>
            </a:r>
            <a:endParaRPr lang="en-US" sz="1167" dirty="0">
              <a:solidFill>
                <a:schemeClr val="bg1"/>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4587090" y="1641481"/>
            <a:ext cx="308098" cy="323165"/>
          </a:xfrm>
          <a:prstGeom prst="rect">
            <a:avLst/>
          </a:prstGeom>
          <a:noFill/>
        </p:spPr>
        <p:txBody>
          <a:bodyPr wrap="none" rtlCol="0">
            <a:spAutoFit/>
          </a:bodyPr>
          <a:lstStyle/>
          <a:p>
            <a:r>
              <a:rPr lang="en-US" sz="1500" dirty="0" err="1">
                <a:solidFill>
                  <a:schemeClr val="bg1"/>
                </a:solidFill>
              </a:rPr>
              <a:t>y</a:t>
            </a:r>
            <a:r>
              <a:rPr lang="en-US" sz="1167" baseline="-25000" dirty="0" err="1">
                <a:solidFill>
                  <a:schemeClr val="bg1"/>
                </a:solidFill>
              </a:rPr>
              <a:t>t</a:t>
            </a:r>
            <a:endParaRPr lang="en-US" sz="1167" dirty="0">
              <a:solidFill>
                <a:schemeClr val="bg1"/>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5337267" y="2341360"/>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5477292" y="263443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5477293" y="1952990"/>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5750605" y="2209980"/>
            <a:ext cx="215198" cy="56379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5337267" y="2958404"/>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5337267" y="163352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6099092"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6239117"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6239118"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6395755" y="2334615"/>
            <a:ext cx="308521" cy="423773"/>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6099092" y="2966365"/>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6099092" y="164148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3894616" y="3637583"/>
            <a:ext cx="2443513"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4496411" y="3664459"/>
            <a:ext cx="1309974" cy="271934"/>
          </a:xfrm>
          <a:prstGeom prst="rect">
            <a:avLst/>
          </a:prstGeom>
          <a:noFill/>
        </p:spPr>
        <p:txBody>
          <a:bodyPr wrap="none" rtlCol="0">
            <a:spAutoFit/>
          </a:bodyPr>
          <a:lstStyle/>
          <a:p>
            <a:r>
              <a:rPr lang="en-US" sz="1167" dirty="0">
                <a:solidFill>
                  <a:schemeClr val="bg1"/>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2740614" y="1993287"/>
            <a:ext cx="280846" cy="323165"/>
          </a:xfrm>
          <a:prstGeom prst="rect">
            <a:avLst/>
          </a:prstGeom>
          <a:noFill/>
        </p:spPr>
        <p:txBody>
          <a:bodyPr wrap="none" rtlCol="0">
            <a:spAutoFit/>
          </a:bodyPr>
          <a:lstStyle/>
          <a:p>
            <a:r>
              <a:rPr lang="en-US" sz="1500" dirty="0">
                <a:solidFill>
                  <a:schemeClr val="bg1"/>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048594" y="1908400"/>
            <a:ext cx="397866"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4825342" y="1898763"/>
            <a:ext cx="308098" cy="323165"/>
          </a:xfrm>
          <a:prstGeom prst="rect">
            <a:avLst/>
          </a:prstGeom>
          <a:noFill/>
        </p:spPr>
        <p:txBody>
          <a:bodyPr wrap="none" rtlCol="0">
            <a:spAutoFit/>
          </a:bodyPr>
          <a:lstStyle/>
          <a:p>
            <a:r>
              <a:rPr lang="en-US" sz="1500" dirty="0" err="1">
                <a:solidFill>
                  <a:schemeClr val="bg1"/>
                </a:solidFill>
              </a:rPr>
              <a:t>s</a:t>
            </a:r>
            <a:r>
              <a:rPr lang="en-US" sz="1167" baseline="-25000" dirty="0" err="1">
                <a:solidFill>
                  <a:schemeClr val="bg1"/>
                </a:solidFill>
              </a:rPr>
              <a:t>t</a:t>
            </a:r>
            <a:endParaRPr lang="en-US" sz="1167" dirty="0">
              <a:solidFill>
                <a:schemeClr val="bg1"/>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5572122" y="1901466"/>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6302277" y="1896059"/>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t+2</a:t>
            </a:r>
            <a:endParaRPr lang="en-US" sz="1167" dirty="0">
              <a:solidFill>
                <a:schemeClr val="bg1"/>
              </a:solidFill>
            </a:endParaRPr>
          </a:p>
        </p:txBody>
      </p:sp>
    </p:spTree>
    <p:extLst>
      <p:ext uri="{BB962C8B-B14F-4D97-AF65-F5344CB8AC3E}">
        <p14:creationId xmlns:p14="http://schemas.microsoft.com/office/powerpoint/2010/main" val="244992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3"/>
              </a:rPr>
              <a:t>https://cis.ctsi.mcw.edu/nlp/</a:t>
            </a:r>
            <a:endParaRPr lang="en-US" sz="1050" dirty="0"/>
          </a:p>
          <a:p>
            <a:endParaRPr lang="en-US" sz="1050" dirty="0"/>
          </a:p>
        </p:txBody>
      </p:sp>
    </p:spTree>
    <p:extLst>
      <p:ext uri="{BB962C8B-B14F-4D97-AF65-F5344CB8AC3E}">
        <p14:creationId xmlns:p14="http://schemas.microsoft.com/office/powerpoint/2010/main" val="225005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131268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pic>
        <p:nvPicPr>
          <p:cNvPr id="4" name="Picture 3">
            <a:extLst>
              <a:ext uri="{FF2B5EF4-FFF2-40B4-BE49-F238E27FC236}">
                <a16:creationId xmlns:a16="http://schemas.microsoft.com/office/drawing/2014/main" id="{0E75E7F8-8826-D147-8E15-C5561DBD7DD9}"/>
              </a:ext>
            </a:extLst>
          </p:cNvPr>
          <p:cNvPicPr>
            <a:picLocks noChangeAspect="1"/>
          </p:cNvPicPr>
          <p:nvPr/>
        </p:nvPicPr>
        <p:blipFill>
          <a:blip r:embed="rId2"/>
          <a:stretch>
            <a:fillRect/>
          </a:stretch>
        </p:blipFill>
        <p:spPr>
          <a:xfrm>
            <a:off x="1943100" y="971550"/>
            <a:ext cx="4776548" cy="4011723"/>
          </a:xfrm>
          <a:prstGeom prst="rect">
            <a:avLst/>
          </a:prstGeom>
        </p:spPr>
      </p:pic>
      <p:sp>
        <p:nvSpPr>
          <p:cNvPr id="3" name="Rectangle 2">
            <a:extLst>
              <a:ext uri="{FF2B5EF4-FFF2-40B4-BE49-F238E27FC236}">
                <a16:creationId xmlns:a16="http://schemas.microsoft.com/office/drawing/2014/main" id="{3105FFF4-A91F-A046-BAF2-72CF5154EA89}"/>
              </a:ext>
            </a:extLst>
          </p:cNvPr>
          <p:cNvSpPr/>
          <p:nvPr/>
        </p:nvSpPr>
        <p:spPr>
          <a:xfrm>
            <a:off x="3624146" y="4575523"/>
            <a:ext cx="5642517" cy="307777"/>
          </a:xfrm>
          <a:prstGeom prst="rect">
            <a:avLst/>
          </a:prstGeom>
        </p:spPr>
        <p:txBody>
          <a:bodyPr wrap="square">
            <a:spAutoFit/>
          </a:bodyPr>
          <a:lstStyle/>
          <a:p>
            <a:r>
              <a:rPr lang="en-US" dirty="0">
                <a:hlinkClick r:id="rId3"/>
              </a:rPr>
              <a:t>http://ec2-54-163-221-189.compute-1.amazonaws.com:8080/</a:t>
            </a:r>
            <a:endParaRPr lang="en-US" dirty="0"/>
          </a:p>
        </p:txBody>
      </p:sp>
    </p:spTree>
    <p:extLst>
      <p:ext uri="{BB962C8B-B14F-4D97-AF65-F5344CB8AC3E}">
        <p14:creationId xmlns:p14="http://schemas.microsoft.com/office/powerpoint/2010/main" val="1339235486"/>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12417</TotalTime>
  <Words>3496</Words>
  <Application>Microsoft Macintosh PowerPoint</Application>
  <PresentationFormat>On-screen Show (16:9)</PresentationFormat>
  <Paragraphs>444</Paragraphs>
  <Slides>60</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60</vt:i4>
      </vt:variant>
    </vt:vector>
  </HeadingPairs>
  <TitlesOfParts>
    <vt:vector size="67" baseType="lpstr">
      <vt:lpstr>Arial</vt:lpstr>
      <vt:lpstr>Calibri</vt:lpstr>
      <vt:lpstr>Noto Sans Symbols</vt:lpstr>
      <vt:lpstr>Times New Roman</vt:lpstr>
      <vt:lpstr>Trebuchet MS</vt:lpstr>
      <vt:lpstr>Title &amp; Bullet</vt:lpstr>
      <vt:lpstr>Simple Light</vt:lpstr>
      <vt:lpstr>Deep Learning for NLP</vt:lpstr>
      <vt:lpstr>PowerPoint Presentation</vt:lpstr>
      <vt:lpstr>WHAT IS NATURAL LANGUAGE PROCESSING (NLP)?</vt:lpstr>
      <vt:lpstr>WHAT IS A NATURAL LANGUAGE PROCESSING (NLP)?</vt:lpstr>
      <vt:lpstr>LEVELS OF NLP</vt:lpstr>
      <vt:lpstr>NLP APPLICATIONS</vt:lpstr>
      <vt:lpstr>PowerPoint Presentation</vt:lpstr>
      <vt:lpstr>Search driven discovery: aggregating statistics from named entities</vt:lpstr>
      <vt:lpstr>Question Answering</vt:lpstr>
      <vt:lpstr>WHY IS NLP HARD? … and why Deep Learning may help</vt:lpstr>
      <vt:lpstr>Language: the ultimate UI</vt:lpstr>
      <vt:lpstr>Meanings and expressions</vt:lpstr>
      <vt:lpstr>Syntactic &amp; semantic ambiguity</vt:lpstr>
      <vt:lpstr>Traditional NLP use “shallow” statistical machine learning models: HMM, MEMM, CRF</vt:lpstr>
      <vt:lpstr>Traditional Models: HMM, MEMM, CRF</vt:lpstr>
      <vt:lpstr>NLP: With deep Learning, reality is getting closer to vision</vt:lpstr>
      <vt:lpstr>NLP VOCABULARY</vt:lpstr>
      <vt:lpstr>VOCABULARY</vt:lpstr>
      <vt:lpstr>VOCABULARY</vt:lpstr>
      <vt:lpstr>TEXT CLASSIFICATION</vt:lpstr>
      <vt:lpstr>TEXT CLASSIFICATION</vt:lpstr>
      <vt:lpstr>WINDOW TEXT CLASSIFICATION</vt:lpstr>
      <vt:lpstr>EMBEDDINGS</vt:lpstr>
      <vt:lpstr>WORKING WITH TEXT</vt:lpstr>
      <vt:lpstr>ONE-HOT ENCODING</vt:lpstr>
      <vt:lpstr>WORD EMBEDDINGS</vt:lpstr>
      <vt:lpstr>Embeddings: Word2Vec</vt:lpstr>
      <vt:lpstr>USING WORD EMBEDDINGS</vt:lpstr>
      <vt:lpstr>TENSORFLOW, KERAS, PANDAS </vt:lpstr>
      <vt:lpstr>WHAT IS TENSORFLOW?</vt:lpstr>
      <vt:lpstr>KERAS</vt:lpstr>
      <vt:lpstr>PowerPoint Presentation</vt:lpstr>
      <vt:lpstr>PANDAS</vt:lpstr>
      <vt:lpstr>NETWORK ARCHITECTURE – MLP</vt:lpstr>
      <vt:lpstr>MULTI-LAYER PERCEPTRON</vt:lpstr>
      <vt:lpstr>LAB DISCUSSION / OVERVIEW</vt:lpstr>
      <vt:lpstr>LAB OVERVIEW</vt:lpstr>
      <vt:lpstr>LAB PROCESS</vt:lpstr>
      <vt:lpstr>LAB PROCESS</vt:lpstr>
      <vt:lpstr>TRAINING TERMINOLOGY </vt:lpstr>
      <vt:lpstr>Overfitting and Underfitting</vt:lpstr>
      <vt:lpstr>Learning terminology</vt:lpstr>
      <vt:lpstr>NETWORK ARCHITECTURE – CNNs</vt:lpstr>
      <vt:lpstr>Convolution Neural Network (CNN)</vt:lpstr>
      <vt:lpstr>LAB PROCESS</vt:lpstr>
      <vt:lpstr>NETWORK ARCHITECTURE – RNNS / LSTMS</vt:lpstr>
      <vt:lpstr>RECURRENT NEURAL NETWORK</vt:lpstr>
      <vt:lpstr>Recurrent Neural Network (RNN)</vt:lpstr>
      <vt:lpstr>RECURRENT LAYERS</vt:lpstr>
      <vt:lpstr>LONG SHORT TERM MEMORY</vt:lpstr>
      <vt:lpstr>Long Short Term (LSTM) Cell</vt:lpstr>
      <vt:lpstr>LAB DISCUSSION / OVERVIEW</vt:lpstr>
      <vt:lpstr>LAB PROCESS</vt:lpstr>
      <vt:lpstr>References</vt:lpstr>
      <vt:lpstr>Learning resources</vt:lpstr>
      <vt:lpstr>Additional Sources</vt:lpstr>
      <vt:lpstr>PowerPoint Presentation</vt:lpstr>
      <vt:lpstr>Long Short Term Memory (LSTM)</vt:lpstr>
      <vt:lpstr>VISUAL COMPARISON - RNN / LSTM</vt:lpstr>
      <vt:lpstr>Recurrent Neurons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61</cp:revision>
  <dcterms:modified xsi:type="dcterms:W3CDTF">2019-04-04T00:01:32Z</dcterms:modified>
  <cp:category/>
</cp:coreProperties>
</file>